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64" r:id="rId2"/>
  </p:sldMasterIdLst>
  <p:notesMasterIdLst>
    <p:notesMasterId r:id="rId49"/>
  </p:notesMasterIdLst>
  <p:sldIdLst>
    <p:sldId id="257" r:id="rId3"/>
    <p:sldId id="311" r:id="rId4"/>
    <p:sldId id="259" r:id="rId5"/>
    <p:sldId id="265" r:id="rId6"/>
    <p:sldId id="260" r:id="rId7"/>
    <p:sldId id="261" r:id="rId8"/>
    <p:sldId id="262" r:id="rId9"/>
    <p:sldId id="264" r:id="rId10"/>
    <p:sldId id="266" r:id="rId11"/>
    <p:sldId id="267" r:id="rId12"/>
    <p:sldId id="271" r:id="rId13"/>
    <p:sldId id="272" r:id="rId14"/>
    <p:sldId id="273" r:id="rId15"/>
    <p:sldId id="274" r:id="rId16"/>
    <p:sldId id="275" r:id="rId17"/>
    <p:sldId id="276" r:id="rId18"/>
    <p:sldId id="302" r:id="rId19"/>
    <p:sldId id="269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70" r:id="rId30"/>
    <p:sldId id="289" r:id="rId31"/>
    <p:sldId id="286" r:id="rId32"/>
    <p:sldId id="290" r:id="rId33"/>
    <p:sldId id="287" r:id="rId34"/>
    <p:sldId id="288" r:id="rId35"/>
    <p:sldId id="304" r:id="rId36"/>
    <p:sldId id="305" r:id="rId37"/>
    <p:sldId id="306" r:id="rId38"/>
    <p:sldId id="293" r:id="rId39"/>
    <p:sldId id="295" r:id="rId40"/>
    <p:sldId id="308" r:id="rId41"/>
    <p:sldId id="309" r:id="rId42"/>
    <p:sldId id="310" r:id="rId43"/>
    <p:sldId id="296" r:id="rId44"/>
    <p:sldId id="312" r:id="rId45"/>
    <p:sldId id="313" r:id="rId46"/>
    <p:sldId id="314" r:id="rId47"/>
    <p:sldId id="307" r:id="rId4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Begining of Presentation" id="{D5B2A9C1-171D-4945-BB21-DDF2F70A328A}">
          <p14:sldIdLst>
            <p14:sldId id="257"/>
            <p14:sldId id="311"/>
          </p14:sldIdLst>
        </p14:section>
        <p14:section name="Introduction" id="{B6627648-A60C-404D-A737-2AA9E62E99D2}">
          <p14:sldIdLst>
            <p14:sldId id="259"/>
            <p14:sldId id="265"/>
            <p14:sldId id="260"/>
            <p14:sldId id="261"/>
            <p14:sldId id="262"/>
          </p14:sldIdLst>
        </p14:section>
        <p14:section name="General Description" id="{9674F98C-26F7-4436-841B-F3B124BBE4B9}">
          <p14:sldIdLst>
            <p14:sldId id="264"/>
            <p14:sldId id="266"/>
          </p14:sldIdLst>
        </p14:section>
        <p14:section name="Chessboard Detection" id="{4676E11E-9289-4F29-BD60-12D3F6AA790F}">
          <p14:sldIdLst>
            <p14:sldId id="267"/>
            <p14:sldId id="271"/>
            <p14:sldId id="272"/>
            <p14:sldId id="273"/>
            <p14:sldId id="274"/>
            <p14:sldId id="275"/>
            <p14:sldId id="276"/>
            <p14:sldId id="302"/>
          </p14:sldIdLst>
        </p14:section>
        <p14:section name="Chesscell Detection" id="{D3BE4907-8610-41C2-ADC7-A2692D174186}">
          <p14:sldIdLst>
            <p14:sldId id="269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</p14:sldIdLst>
        </p14:section>
        <p14:section name="Movement Detection" id="{F316C39D-94A8-4BC7-8014-1EA4D474F2E8}">
          <p14:sldIdLst>
            <p14:sldId id="270"/>
            <p14:sldId id="289"/>
          </p14:sldIdLst>
        </p14:section>
        <p14:section name="Stable Unstable" id="{ABE0F9AA-AB66-4032-A09C-66AA5158602B}">
          <p14:sldIdLst>
            <p14:sldId id="286"/>
            <p14:sldId id="290"/>
            <p14:sldId id="287"/>
            <p14:sldId id="288"/>
            <p14:sldId id="304"/>
          </p14:sldIdLst>
        </p14:section>
        <p14:section name="Chess Piece Movement Detection" id="{3744CB83-445B-4F15-83D5-C333724FB425}">
          <p14:sldIdLst>
            <p14:sldId id="305"/>
            <p14:sldId id="306"/>
            <p14:sldId id="293"/>
            <p14:sldId id="295"/>
            <p14:sldId id="308"/>
            <p14:sldId id="309"/>
            <p14:sldId id="310"/>
          </p14:sldIdLst>
        </p14:section>
        <p14:section name="PGN Generation" id="{A8CDD0AE-C0E0-46C9-801E-DA3A8DE4FC94}">
          <p14:sldIdLst>
            <p14:sldId id="296"/>
          </p14:sldIdLst>
        </p14:section>
        <p14:section name="Results" id="{2103F587-B1BE-41EA-8E14-5CAF8ED87076}">
          <p14:sldIdLst>
            <p14:sldId id="312"/>
            <p14:sldId id="313"/>
            <p14:sldId id="314"/>
            <p14:sldId id="307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1CCF0"/>
    <a:srgbClr val="B482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561" autoAdjust="0"/>
    <p:restoredTop sz="94684" autoAdjust="0"/>
  </p:normalViewPr>
  <p:slideViewPr>
    <p:cSldViewPr>
      <p:cViewPr>
        <p:scale>
          <a:sx n="75" d="100"/>
          <a:sy n="75" d="100"/>
        </p:scale>
        <p:origin x="-540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561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1573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8" Type="http://schemas.openxmlformats.org/officeDocument/2006/relationships/slide" Target="slides/slide6.xml"/><Relationship Id="rId51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0756899-9FEC-43D4-928C-3B6AF2DF303B}" type="doc">
      <dgm:prSet loTypeId="urn:microsoft.com/office/officeart/2005/8/layout/hProcess7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6782C371-7983-467F-8A50-25DC159FEC00}">
      <dgm:prSet phldrT="[Text]"/>
      <dgm:spPr/>
      <dgm:t>
        <a:bodyPr/>
        <a:lstStyle/>
        <a:p>
          <a:r>
            <a:rPr lang="en-US" dirty="0" smtClean="0"/>
            <a:t>Introduction</a:t>
          </a:r>
          <a:endParaRPr lang="en-US" dirty="0"/>
        </a:p>
      </dgm:t>
    </dgm:pt>
    <dgm:pt modelId="{6971AF23-169C-45AF-9517-6A1ABFF9BD49}" type="parTrans" cxnId="{02CD8CF8-62D3-4C08-BA25-03A79010DAEA}">
      <dgm:prSet/>
      <dgm:spPr/>
      <dgm:t>
        <a:bodyPr/>
        <a:lstStyle/>
        <a:p>
          <a:endParaRPr lang="en-US"/>
        </a:p>
      </dgm:t>
    </dgm:pt>
    <dgm:pt modelId="{3FE70F40-66CA-4C6C-B114-6B9044A17FE5}" type="sibTrans" cxnId="{02CD8CF8-62D3-4C08-BA25-03A79010DAEA}">
      <dgm:prSet/>
      <dgm:spPr/>
      <dgm:t>
        <a:bodyPr/>
        <a:lstStyle/>
        <a:p>
          <a:endParaRPr lang="en-US"/>
        </a:p>
      </dgm:t>
    </dgm:pt>
    <dgm:pt modelId="{14BCE1C7-1E82-4C4C-85C1-F0513A116476}">
      <dgm:prSet phldrT="[Text]"/>
      <dgm:spPr/>
      <dgm:t>
        <a:bodyPr/>
        <a:lstStyle/>
        <a:p>
          <a:r>
            <a:rPr lang="en-US" dirty="0" smtClean="0"/>
            <a:t>Background</a:t>
          </a:r>
          <a:endParaRPr lang="en-US" dirty="0"/>
        </a:p>
      </dgm:t>
    </dgm:pt>
    <dgm:pt modelId="{710643C4-59F2-47E9-95AC-1CAE65E5ABE6}" type="parTrans" cxnId="{40035C2A-1925-49B7-B50E-5FE4AF40D585}">
      <dgm:prSet/>
      <dgm:spPr/>
      <dgm:t>
        <a:bodyPr/>
        <a:lstStyle/>
        <a:p>
          <a:endParaRPr lang="en-US"/>
        </a:p>
      </dgm:t>
    </dgm:pt>
    <dgm:pt modelId="{10809057-F539-49EF-AC3B-08B215CB43FE}" type="sibTrans" cxnId="{40035C2A-1925-49B7-B50E-5FE4AF40D585}">
      <dgm:prSet/>
      <dgm:spPr/>
      <dgm:t>
        <a:bodyPr/>
        <a:lstStyle/>
        <a:p>
          <a:endParaRPr lang="en-US"/>
        </a:p>
      </dgm:t>
    </dgm:pt>
    <dgm:pt modelId="{46099B1A-ED18-4311-9D3D-2A3CA43A5AF4}">
      <dgm:prSet phldrT="[Text]"/>
      <dgm:spPr/>
      <dgm:t>
        <a:bodyPr/>
        <a:lstStyle/>
        <a:p>
          <a:r>
            <a:rPr lang="en-US" dirty="0" smtClean="0"/>
            <a:t>Problem Statement</a:t>
          </a:r>
          <a:endParaRPr lang="en-US" dirty="0"/>
        </a:p>
      </dgm:t>
    </dgm:pt>
    <dgm:pt modelId="{7F672798-220D-4529-9C9B-29096DF9A2CD}" type="parTrans" cxnId="{985DF4AE-3C50-45FF-9AE4-0BC9A1E34462}">
      <dgm:prSet/>
      <dgm:spPr/>
      <dgm:t>
        <a:bodyPr/>
        <a:lstStyle/>
        <a:p>
          <a:endParaRPr lang="en-US"/>
        </a:p>
      </dgm:t>
    </dgm:pt>
    <dgm:pt modelId="{8D2E6720-82E7-4473-BAF5-7F1032A7185F}" type="sibTrans" cxnId="{985DF4AE-3C50-45FF-9AE4-0BC9A1E34462}">
      <dgm:prSet/>
      <dgm:spPr/>
      <dgm:t>
        <a:bodyPr/>
        <a:lstStyle/>
        <a:p>
          <a:endParaRPr lang="en-US"/>
        </a:p>
      </dgm:t>
    </dgm:pt>
    <dgm:pt modelId="{FE6DE9A9-69C3-4822-A399-02FEA1E7326A}">
      <dgm:prSet phldrT="[Text]"/>
      <dgm:spPr/>
      <dgm:t>
        <a:bodyPr/>
        <a:lstStyle/>
        <a:p>
          <a:r>
            <a:rPr lang="en-US" dirty="0" smtClean="0"/>
            <a:t>Implementation</a:t>
          </a:r>
          <a:endParaRPr lang="en-US" dirty="0"/>
        </a:p>
      </dgm:t>
    </dgm:pt>
    <dgm:pt modelId="{E207F157-6F16-47F0-94B3-921B5907ED4B}" type="parTrans" cxnId="{96E3816A-8ACF-478D-BBFB-D7CCE57727E3}">
      <dgm:prSet/>
      <dgm:spPr/>
      <dgm:t>
        <a:bodyPr/>
        <a:lstStyle/>
        <a:p>
          <a:endParaRPr lang="en-US"/>
        </a:p>
      </dgm:t>
    </dgm:pt>
    <dgm:pt modelId="{D4FE7643-D232-458F-98DB-DCE4EB69F5BF}" type="sibTrans" cxnId="{96E3816A-8ACF-478D-BBFB-D7CCE57727E3}">
      <dgm:prSet/>
      <dgm:spPr/>
      <dgm:t>
        <a:bodyPr/>
        <a:lstStyle/>
        <a:p>
          <a:endParaRPr lang="en-US"/>
        </a:p>
      </dgm:t>
    </dgm:pt>
    <dgm:pt modelId="{D6145BED-242B-493F-BB33-68213D98E750}">
      <dgm:prSet phldrT="[Text]" custT="1"/>
      <dgm:spPr/>
      <dgm:t>
        <a:bodyPr/>
        <a:lstStyle/>
        <a:p>
          <a:r>
            <a:rPr lang="en-US" sz="2400" dirty="0" smtClean="0"/>
            <a:t>Chessboard Detection</a:t>
          </a:r>
          <a:endParaRPr lang="en-US" sz="2400" dirty="0"/>
        </a:p>
      </dgm:t>
    </dgm:pt>
    <dgm:pt modelId="{D0581A12-B818-4287-8BF0-F317D1FA1101}" type="parTrans" cxnId="{49BA3EE6-9B75-4B80-80F7-487875A50C76}">
      <dgm:prSet/>
      <dgm:spPr/>
      <dgm:t>
        <a:bodyPr/>
        <a:lstStyle/>
        <a:p>
          <a:endParaRPr lang="en-US"/>
        </a:p>
      </dgm:t>
    </dgm:pt>
    <dgm:pt modelId="{0E906286-F9E8-4965-BA32-1D08A0D5BCC9}" type="sibTrans" cxnId="{49BA3EE6-9B75-4B80-80F7-487875A50C76}">
      <dgm:prSet/>
      <dgm:spPr/>
      <dgm:t>
        <a:bodyPr/>
        <a:lstStyle/>
        <a:p>
          <a:endParaRPr lang="en-US"/>
        </a:p>
      </dgm:t>
    </dgm:pt>
    <dgm:pt modelId="{4790AAF5-CF03-4091-8E3B-EE2D44EE475C}">
      <dgm:prSet phldrT="[Text]"/>
      <dgm:spPr/>
      <dgm:t>
        <a:bodyPr/>
        <a:lstStyle/>
        <a:p>
          <a:r>
            <a:rPr lang="en-US" dirty="0" smtClean="0"/>
            <a:t>Result</a:t>
          </a:r>
          <a:endParaRPr lang="en-US" dirty="0"/>
        </a:p>
      </dgm:t>
    </dgm:pt>
    <dgm:pt modelId="{14D4605D-DEE5-44A4-8021-E654D19639F1}" type="parTrans" cxnId="{11B7D26C-10E1-48B3-A329-6980C564288B}">
      <dgm:prSet/>
      <dgm:spPr/>
      <dgm:t>
        <a:bodyPr/>
        <a:lstStyle/>
        <a:p>
          <a:endParaRPr lang="en-US"/>
        </a:p>
      </dgm:t>
    </dgm:pt>
    <dgm:pt modelId="{D1ADFD31-0F81-4827-AAC5-D8EB7BCD9CDC}" type="sibTrans" cxnId="{11B7D26C-10E1-48B3-A329-6980C564288B}">
      <dgm:prSet/>
      <dgm:spPr/>
      <dgm:t>
        <a:bodyPr/>
        <a:lstStyle/>
        <a:p>
          <a:endParaRPr lang="en-US"/>
        </a:p>
      </dgm:t>
    </dgm:pt>
    <dgm:pt modelId="{9B29470A-EDBA-460F-AB30-CC4782F06930}">
      <dgm:prSet phldrT="[Text]"/>
      <dgm:spPr/>
      <dgm:t>
        <a:bodyPr/>
        <a:lstStyle/>
        <a:p>
          <a:r>
            <a:rPr lang="en-US" dirty="0" smtClean="0"/>
            <a:t>Pictures</a:t>
          </a:r>
        </a:p>
        <a:p>
          <a:r>
            <a:rPr lang="en-US" dirty="0" smtClean="0"/>
            <a:t>Video</a:t>
          </a:r>
          <a:endParaRPr lang="en-US" dirty="0"/>
        </a:p>
      </dgm:t>
    </dgm:pt>
    <dgm:pt modelId="{4235EE12-2C97-456B-847A-30CED78FA638}" type="parTrans" cxnId="{F662EA0A-6DD2-49AB-859E-1E804A613300}">
      <dgm:prSet/>
      <dgm:spPr/>
      <dgm:t>
        <a:bodyPr/>
        <a:lstStyle/>
        <a:p>
          <a:endParaRPr lang="en-US"/>
        </a:p>
      </dgm:t>
    </dgm:pt>
    <dgm:pt modelId="{227951C1-AB28-4115-810B-1D28F792785B}" type="sibTrans" cxnId="{F662EA0A-6DD2-49AB-859E-1E804A613300}">
      <dgm:prSet/>
      <dgm:spPr/>
      <dgm:t>
        <a:bodyPr/>
        <a:lstStyle/>
        <a:p>
          <a:endParaRPr lang="en-US"/>
        </a:p>
      </dgm:t>
    </dgm:pt>
    <dgm:pt modelId="{82959752-E156-4D05-A107-ABF0F27A98F4}">
      <dgm:prSet phldrT="[Text]"/>
      <dgm:spPr/>
      <dgm:t>
        <a:bodyPr/>
        <a:lstStyle/>
        <a:p>
          <a:r>
            <a:rPr lang="en-US" dirty="0" smtClean="0"/>
            <a:t>Objectives</a:t>
          </a:r>
          <a:endParaRPr lang="en-US" dirty="0"/>
        </a:p>
      </dgm:t>
    </dgm:pt>
    <dgm:pt modelId="{91D3C3D4-7996-4B0D-8DE4-9B96BFCE4604}" type="parTrans" cxnId="{7311906F-E7CD-4D98-ADBF-4A4DD9DE9AFC}">
      <dgm:prSet/>
      <dgm:spPr/>
      <dgm:t>
        <a:bodyPr/>
        <a:lstStyle/>
        <a:p>
          <a:endParaRPr lang="en-US"/>
        </a:p>
      </dgm:t>
    </dgm:pt>
    <dgm:pt modelId="{23D9534C-6CF7-456B-9EDD-0A63774CD67E}" type="sibTrans" cxnId="{7311906F-E7CD-4D98-ADBF-4A4DD9DE9AFC}">
      <dgm:prSet/>
      <dgm:spPr/>
      <dgm:t>
        <a:bodyPr/>
        <a:lstStyle/>
        <a:p>
          <a:endParaRPr lang="en-US"/>
        </a:p>
      </dgm:t>
    </dgm:pt>
    <dgm:pt modelId="{6452242C-D0A1-4005-9945-E4EE14D16B85}">
      <dgm:prSet phldrT="[Text]"/>
      <dgm:spPr/>
      <dgm:t>
        <a:bodyPr/>
        <a:lstStyle/>
        <a:p>
          <a:r>
            <a:rPr lang="en-US" dirty="0" smtClean="0"/>
            <a:t>Scope</a:t>
          </a:r>
          <a:endParaRPr lang="en-US" dirty="0"/>
        </a:p>
      </dgm:t>
    </dgm:pt>
    <dgm:pt modelId="{1242CFBB-E444-487E-9B81-0C789811E051}" type="parTrans" cxnId="{E52F676A-9CC1-41E7-B947-ED5AE9820796}">
      <dgm:prSet/>
      <dgm:spPr/>
      <dgm:t>
        <a:bodyPr/>
        <a:lstStyle/>
        <a:p>
          <a:endParaRPr lang="en-US"/>
        </a:p>
      </dgm:t>
    </dgm:pt>
    <dgm:pt modelId="{E35A2821-BDD1-4A53-BD33-A04B42404BF7}" type="sibTrans" cxnId="{E52F676A-9CC1-41E7-B947-ED5AE9820796}">
      <dgm:prSet/>
      <dgm:spPr/>
      <dgm:t>
        <a:bodyPr/>
        <a:lstStyle/>
        <a:p>
          <a:endParaRPr lang="en-US"/>
        </a:p>
      </dgm:t>
    </dgm:pt>
    <dgm:pt modelId="{00182F0D-A0C5-44B5-8FF2-F3658050DF90}">
      <dgm:prSet custT="1"/>
      <dgm:spPr/>
      <dgm:t>
        <a:bodyPr/>
        <a:lstStyle/>
        <a:p>
          <a:r>
            <a:rPr lang="en-US" sz="2400" smtClean="0"/>
            <a:t>Chesscells Detection</a:t>
          </a:r>
          <a:endParaRPr lang="en-US" sz="2400" dirty="0" smtClean="0"/>
        </a:p>
      </dgm:t>
    </dgm:pt>
    <dgm:pt modelId="{A1CCF4A8-A316-4D36-851D-C7571333F8FD}" type="parTrans" cxnId="{9B3DA42D-84AF-4D33-A813-F1226BFA9ADA}">
      <dgm:prSet/>
      <dgm:spPr/>
      <dgm:t>
        <a:bodyPr/>
        <a:lstStyle/>
        <a:p>
          <a:endParaRPr lang="en-US"/>
        </a:p>
      </dgm:t>
    </dgm:pt>
    <dgm:pt modelId="{62CFB494-7749-4C7E-9800-9430107CADC3}" type="sibTrans" cxnId="{9B3DA42D-84AF-4D33-A813-F1226BFA9ADA}">
      <dgm:prSet/>
      <dgm:spPr/>
      <dgm:t>
        <a:bodyPr/>
        <a:lstStyle/>
        <a:p>
          <a:endParaRPr lang="en-US"/>
        </a:p>
      </dgm:t>
    </dgm:pt>
    <dgm:pt modelId="{A1793140-F3DE-445F-8045-94809CB333CE}">
      <dgm:prSet custT="1"/>
      <dgm:spPr/>
      <dgm:t>
        <a:bodyPr/>
        <a:lstStyle/>
        <a:p>
          <a:r>
            <a:rPr lang="en-US" sz="2400" smtClean="0"/>
            <a:t>Movement Detection</a:t>
          </a:r>
          <a:endParaRPr lang="en-US" sz="2400" dirty="0" smtClean="0"/>
        </a:p>
      </dgm:t>
    </dgm:pt>
    <dgm:pt modelId="{61CDADAB-FACA-46DC-AF55-8BC78C9DCE3C}" type="parTrans" cxnId="{EF684E83-FACA-4757-B2A8-B6092B4500E6}">
      <dgm:prSet/>
      <dgm:spPr/>
      <dgm:t>
        <a:bodyPr/>
        <a:lstStyle/>
        <a:p>
          <a:endParaRPr lang="en-US"/>
        </a:p>
      </dgm:t>
    </dgm:pt>
    <dgm:pt modelId="{85D869DE-C7C2-4697-B5DF-C2BF1ED55969}" type="sibTrans" cxnId="{EF684E83-FACA-4757-B2A8-B6092B4500E6}">
      <dgm:prSet/>
      <dgm:spPr/>
      <dgm:t>
        <a:bodyPr/>
        <a:lstStyle/>
        <a:p>
          <a:endParaRPr lang="en-US"/>
        </a:p>
      </dgm:t>
    </dgm:pt>
    <dgm:pt modelId="{B927FB38-3C9C-44A2-BBDC-E3BD675B3A30}">
      <dgm:prSet custT="1"/>
      <dgm:spPr/>
      <dgm:t>
        <a:bodyPr/>
        <a:lstStyle/>
        <a:p>
          <a:r>
            <a:rPr lang="en-US" sz="2400" dirty="0" smtClean="0"/>
            <a:t>PGN Generation</a:t>
          </a:r>
        </a:p>
      </dgm:t>
    </dgm:pt>
    <dgm:pt modelId="{5F2012A2-B83F-4DD5-8202-0E961C95C96D}" type="parTrans" cxnId="{9C9662A0-E197-4E65-9059-FC4AC6A0B0D5}">
      <dgm:prSet/>
      <dgm:spPr/>
      <dgm:t>
        <a:bodyPr/>
        <a:lstStyle/>
        <a:p>
          <a:endParaRPr lang="en-US"/>
        </a:p>
      </dgm:t>
    </dgm:pt>
    <dgm:pt modelId="{A709B522-3F26-4B1F-9C80-4E06817E0068}" type="sibTrans" cxnId="{9C9662A0-E197-4E65-9059-FC4AC6A0B0D5}">
      <dgm:prSet/>
      <dgm:spPr/>
      <dgm:t>
        <a:bodyPr/>
        <a:lstStyle/>
        <a:p>
          <a:endParaRPr lang="en-US"/>
        </a:p>
      </dgm:t>
    </dgm:pt>
    <dgm:pt modelId="{D5731607-B770-476B-BCC2-C106C8269103}" type="pres">
      <dgm:prSet presAssocID="{30756899-9FEC-43D4-928C-3B6AF2DF303B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59BCF4D-09E5-4837-A34D-AC8E57F35AF5}" type="pres">
      <dgm:prSet presAssocID="{6782C371-7983-467F-8A50-25DC159FEC00}" presName="compositeNode" presStyleCnt="0">
        <dgm:presLayoutVars>
          <dgm:bulletEnabled val="1"/>
        </dgm:presLayoutVars>
      </dgm:prSet>
      <dgm:spPr/>
    </dgm:pt>
    <dgm:pt modelId="{AB7299B8-A988-4883-945E-4463D661E448}" type="pres">
      <dgm:prSet presAssocID="{6782C371-7983-467F-8A50-25DC159FEC00}" presName="bgRect" presStyleLbl="node1" presStyleIdx="0" presStyleCnt="3"/>
      <dgm:spPr/>
      <dgm:t>
        <a:bodyPr/>
        <a:lstStyle/>
        <a:p>
          <a:endParaRPr lang="en-US"/>
        </a:p>
      </dgm:t>
    </dgm:pt>
    <dgm:pt modelId="{38936B8E-E6CA-4D8E-A39A-FFAFE8C44450}" type="pres">
      <dgm:prSet presAssocID="{6782C371-7983-467F-8A50-25DC159FEC00}" presName="parentNode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A3854E4-40CC-4DDA-B9A7-8E6D7571229A}" type="pres">
      <dgm:prSet presAssocID="{6782C371-7983-467F-8A50-25DC159FEC00}" presName="child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A5D9151-4CF6-4307-BDB2-DDD3E0CA0FCC}" type="pres">
      <dgm:prSet presAssocID="{3FE70F40-66CA-4C6C-B114-6B9044A17FE5}" presName="hSp" presStyleCnt="0"/>
      <dgm:spPr/>
    </dgm:pt>
    <dgm:pt modelId="{D35FBAAE-941A-48A9-AC1B-9C20F7D16877}" type="pres">
      <dgm:prSet presAssocID="{3FE70F40-66CA-4C6C-B114-6B9044A17FE5}" presName="vProcSp" presStyleCnt="0"/>
      <dgm:spPr/>
    </dgm:pt>
    <dgm:pt modelId="{FDE2A325-D24E-4919-8E8A-6BF2497D6B1A}" type="pres">
      <dgm:prSet presAssocID="{3FE70F40-66CA-4C6C-B114-6B9044A17FE5}" presName="vSp1" presStyleCnt="0"/>
      <dgm:spPr/>
    </dgm:pt>
    <dgm:pt modelId="{3A200B0A-E719-4D28-8BA9-B9605FEA82C9}" type="pres">
      <dgm:prSet presAssocID="{3FE70F40-66CA-4C6C-B114-6B9044A17FE5}" presName="simulatedConn" presStyleLbl="solidFgAcc1" presStyleIdx="0" presStyleCnt="2"/>
      <dgm:spPr/>
    </dgm:pt>
    <dgm:pt modelId="{B027F75F-A29F-43C8-8BAE-C518E4769B83}" type="pres">
      <dgm:prSet presAssocID="{3FE70F40-66CA-4C6C-B114-6B9044A17FE5}" presName="vSp2" presStyleCnt="0"/>
      <dgm:spPr/>
    </dgm:pt>
    <dgm:pt modelId="{A16416E2-2EBE-46E7-B674-1A1662BD849B}" type="pres">
      <dgm:prSet presAssocID="{3FE70F40-66CA-4C6C-B114-6B9044A17FE5}" presName="sibTrans" presStyleCnt="0"/>
      <dgm:spPr/>
    </dgm:pt>
    <dgm:pt modelId="{35636EE6-D173-4552-AB4D-8B643F538106}" type="pres">
      <dgm:prSet presAssocID="{FE6DE9A9-69C3-4822-A399-02FEA1E7326A}" presName="compositeNode" presStyleCnt="0">
        <dgm:presLayoutVars>
          <dgm:bulletEnabled val="1"/>
        </dgm:presLayoutVars>
      </dgm:prSet>
      <dgm:spPr/>
    </dgm:pt>
    <dgm:pt modelId="{B5E866E6-75FC-4918-A4DA-AC9A8A1921AE}" type="pres">
      <dgm:prSet presAssocID="{FE6DE9A9-69C3-4822-A399-02FEA1E7326A}" presName="bgRect" presStyleLbl="node1" presStyleIdx="1" presStyleCnt="3"/>
      <dgm:spPr/>
      <dgm:t>
        <a:bodyPr/>
        <a:lstStyle/>
        <a:p>
          <a:endParaRPr lang="en-US"/>
        </a:p>
      </dgm:t>
    </dgm:pt>
    <dgm:pt modelId="{87936620-A399-4044-9B4F-2BC91888D8E8}" type="pres">
      <dgm:prSet presAssocID="{FE6DE9A9-69C3-4822-A399-02FEA1E7326A}" presName="parentNode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7FA5BE9-9F1F-46C2-BE5B-2BEE66596AA8}" type="pres">
      <dgm:prSet presAssocID="{FE6DE9A9-69C3-4822-A399-02FEA1E7326A}" presName="child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A4B150C-3B39-42C5-BA7D-28CB3F67D388}" type="pres">
      <dgm:prSet presAssocID="{D4FE7643-D232-458F-98DB-DCE4EB69F5BF}" presName="hSp" presStyleCnt="0"/>
      <dgm:spPr/>
    </dgm:pt>
    <dgm:pt modelId="{A15F4E8E-5505-4E3B-BF96-B59564C6720F}" type="pres">
      <dgm:prSet presAssocID="{D4FE7643-D232-458F-98DB-DCE4EB69F5BF}" presName="vProcSp" presStyleCnt="0"/>
      <dgm:spPr/>
    </dgm:pt>
    <dgm:pt modelId="{74C76998-5460-47A8-87B8-390214B60934}" type="pres">
      <dgm:prSet presAssocID="{D4FE7643-D232-458F-98DB-DCE4EB69F5BF}" presName="vSp1" presStyleCnt="0"/>
      <dgm:spPr/>
    </dgm:pt>
    <dgm:pt modelId="{0E1E2DB2-B24C-4F09-B036-3CB88B092FE6}" type="pres">
      <dgm:prSet presAssocID="{D4FE7643-D232-458F-98DB-DCE4EB69F5BF}" presName="simulatedConn" presStyleLbl="solidFgAcc1" presStyleIdx="1" presStyleCnt="2"/>
      <dgm:spPr/>
    </dgm:pt>
    <dgm:pt modelId="{7E060EDE-E31E-4D42-9EA8-5C76C07C41DE}" type="pres">
      <dgm:prSet presAssocID="{D4FE7643-D232-458F-98DB-DCE4EB69F5BF}" presName="vSp2" presStyleCnt="0"/>
      <dgm:spPr/>
    </dgm:pt>
    <dgm:pt modelId="{727C055E-58F6-4CC9-9BA1-6D3C29C786B4}" type="pres">
      <dgm:prSet presAssocID="{D4FE7643-D232-458F-98DB-DCE4EB69F5BF}" presName="sibTrans" presStyleCnt="0"/>
      <dgm:spPr/>
    </dgm:pt>
    <dgm:pt modelId="{B80E4A47-210F-492A-BE8C-31F189626CD4}" type="pres">
      <dgm:prSet presAssocID="{4790AAF5-CF03-4091-8E3B-EE2D44EE475C}" presName="compositeNode" presStyleCnt="0">
        <dgm:presLayoutVars>
          <dgm:bulletEnabled val="1"/>
        </dgm:presLayoutVars>
      </dgm:prSet>
      <dgm:spPr/>
    </dgm:pt>
    <dgm:pt modelId="{1A3E9C2A-CF7B-4394-B201-625639A437F0}" type="pres">
      <dgm:prSet presAssocID="{4790AAF5-CF03-4091-8E3B-EE2D44EE475C}" presName="bgRect" presStyleLbl="node1" presStyleIdx="2" presStyleCnt="3"/>
      <dgm:spPr/>
      <dgm:t>
        <a:bodyPr/>
        <a:lstStyle/>
        <a:p>
          <a:endParaRPr lang="en-US"/>
        </a:p>
      </dgm:t>
    </dgm:pt>
    <dgm:pt modelId="{BB94EE0D-1A59-4C97-BBA5-A7A347EAC2FD}" type="pres">
      <dgm:prSet presAssocID="{4790AAF5-CF03-4091-8E3B-EE2D44EE475C}" presName="parentNode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398317D-0A16-4F3C-847D-5947AA7D8261}" type="pres">
      <dgm:prSet presAssocID="{4790AAF5-CF03-4091-8E3B-EE2D44EE475C}" presName="child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B4E4DE2-EBED-48B6-883B-21837A97E2F9}" type="presOf" srcId="{4790AAF5-CF03-4091-8E3B-EE2D44EE475C}" destId="{1A3E9C2A-CF7B-4394-B201-625639A437F0}" srcOrd="0" destOrd="0" presId="urn:microsoft.com/office/officeart/2005/8/layout/hProcess7"/>
    <dgm:cxn modelId="{9B3DA42D-84AF-4D33-A813-F1226BFA9ADA}" srcId="{FE6DE9A9-69C3-4822-A399-02FEA1E7326A}" destId="{00182F0D-A0C5-44B5-8FF2-F3658050DF90}" srcOrd="1" destOrd="0" parTransId="{A1CCF4A8-A316-4D36-851D-C7571333F8FD}" sibTransId="{62CFB494-7749-4C7E-9800-9430107CADC3}"/>
    <dgm:cxn modelId="{40F63DB6-F9C0-40A3-9274-0EE6ABE699A7}" type="presOf" srcId="{B927FB38-3C9C-44A2-BBDC-E3BD675B3A30}" destId="{47FA5BE9-9F1F-46C2-BE5B-2BEE66596AA8}" srcOrd="0" destOrd="3" presId="urn:microsoft.com/office/officeart/2005/8/layout/hProcess7"/>
    <dgm:cxn modelId="{15AE48DB-C620-4969-9B64-417FA4329AA4}" type="presOf" srcId="{FE6DE9A9-69C3-4822-A399-02FEA1E7326A}" destId="{B5E866E6-75FC-4918-A4DA-AC9A8A1921AE}" srcOrd="0" destOrd="0" presId="urn:microsoft.com/office/officeart/2005/8/layout/hProcess7"/>
    <dgm:cxn modelId="{CB262945-246D-4418-AC3C-43344D98AB42}" type="presOf" srcId="{4790AAF5-CF03-4091-8E3B-EE2D44EE475C}" destId="{BB94EE0D-1A59-4C97-BBA5-A7A347EAC2FD}" srcOrd="1" destOrd="0" presId="urn:microsoft.com/office/officeart/2005/8/layout/hProcess7"/>
    <dgm:cxn modelId="{616D9F09-E892-4BF2-9DAC-A6CBEE804049}" type="presOf" srcId="{30756899-9FEC-43D4-928C-3B6AF2DF303B}" destId="{D5731607-B770-476B-BCC2-C106C8269103}" srcOrd="0" destOrd="0" presId="urn:microsoft.com/office/officeart/2005/8/layout/hProcess7"/>
    <dgm:cxn modelId="{49BA3EE6-9B75-4B80-80F7-487875A50C76}" srcId="{FE6DE9A9-69C3-4822-A399-02FEA1E7326A}" destId="{D6145BED-242B-493F-BB33-68213D98E750}" srcOrd="0" destOrd="0" parTransId="{D0581A12-B818-4287-8BF0-F317D1FA1101}" sibTransId="{0E906286-F9E8-4965-BA32-1D08A0D5BCC9}"/>
    <dgm:cxn modelId="{A99834EC-D3E0-4945-A23C-AEE115F2D635}" type="presOf" srcId="{FE6DE9A9-69C3-4822-A399-02FEA1E7326A}" destId="{87936620-A399-4044-9B4F-2BC91888D8E8}" srcOrd="1" destOrd="0" presId="urn:microsoft.com/office/officeart/2005/8/layout/hProcess7"/>
    <dgm:cxn modelId="{985DF4AE-3C50-45FF-9AE4-0BC9A1E34462}" srcId="{6782C371-7983-467F-8A50-25DC159FEC00}" destId="{46099B1A-ED18-4311-9D3D-2A3CA43A5AF4}" srcOrd="1" destOrd="0" parTransId="{7F672798-220D-4529-9C9B-29096DF9A2CD}" sibTransId="{8D2E6720-82E7-4473-BAF5-7F1032A7185F}"/>
    <dgm:cxn modelId="{11B7D26C-10E1-48B3-A329-6980C564288B}" srcId="{30756899-9FEC-43D4-928C-3B6AF2DF303B}" destId="{4790AAF5-CF03-4091-8E3B-EE2D44EE475C}" srcOrd="2" destOrd="0" parTransId="{14D4605D-DEE5-44A4-8021-E654D19639F1}" sibTransId="{D1ADFD31-0F81-4827-AAC5-D8EB7BCD9CDC}"/>
    <dgm:cxn modelId="{ECC27830-2F2A-4212-9396-58FEE6EDD09D}" type="presOf" srcId="{6782C371-7983-467F-8A50-25DC159FEC00}" destId="{38936B8E-E6CA-4D8E-A39A-FFAFE8C44450}" srcOrd="1" destOrd="0" presId="urn:microsoft.com/office/officeart/2005/8/layout/hProcess7"/>
    <dgm:cxn modelId="{128993C9-2820-4C8B-9D10-BFC538011AB0}" type="presOf" srcId="{9B29470A-EDBA-460F-AB30-CC4782F06930}" destId="{A398317D-0A16-4F3C-847D-5947AA7D8261}" srcOrd="0" destOrd="0" presId="urn:microsoft.com/office/officeart/2005/8/layout/hProcess7"/>
    <dgm:cxn modelId="{9C9662A0-E197-4E65-9059-FC4AC6A0B0D5}" srcId="{FE6DE9A9-69C3-4822-A399-02FEA1E7326A}" destId="{B927FB38-3C9C-44A2-BBDC-E3BD675B3A30}" srcOrd="3" destOrd="0" parTransId="{5F2012A2-B83F-4DD5-8202-0E961C95C96D}" sibTransId="{A709B522-3F26-4B1F-9C80-4E06817E0068}"/>
    <dgm:cxn modelId="{4F3FB835-2B89-4350-B7BC-85428CB9FAC9}" type="presOf" srcId="{00182F0D-A0C5-44B5-8FF2-F3658050DF90}" destId="{47FA5BE9-9F1F-46C2-BE5B-2BEE66596AA8}" srcOrd="0" destOrd="1" presId="urn:microsoft.com/office/officeart/2005/8/layout/hProcess7"/>
    <dgm:cxn modelId="{7311906F-E7CD-4D98-ADBF-4A4DD9DE9AFC}" srcId="{6782C371-7983-467F-8A50-25DC159FEC00}" destId="{82959752-E156-4D05-A107-ABF0F27A98F4}" srcOrd="2" destOrd="0" parTransId="{91D3C3D4-7996-4B0D-8DE4-9B96BFCE4604}" sibTransId="{23D9534C-6CF7-456B-9EDD-0A63774CD67E}"/>
    <dgm:cxn modelId="{124E33FF-6C13-4C6D-A6E6-D0B28FF9083E}" type="presOf" srcId="{46099B1A-ED18-4311-9D3D-2A3CA43A5AF4}" destId="{DA3854E4-40CC-4DDA-B9A7-8E6D7571229A}" srcOrd="0" destOrd="1" presId="urn:microsoft.com/office/officeart/2005/8/layout/hProcess7"/>
    <dgm:cxn modelId="{02CD8CF8-62D3-4C08-BA25-03A79010DAEA}" srcId="{30756899-9FEC-43D4-928C-3B6AF2DF303B}" destId="{6782C371-7983-467F-8A50-25DC159FEC00}" srcOrd="0" destOrd="0" parTransId="{6971AF23-169C-45AF-9517-6A1ABFF9BD49}" sibTransId="{3FE70F40-66CA-4C6C-B114-6B9044A17FE5}"/>
    <dgm:cxn modelId="{CD3C0E0D-429C-43DF-9FE8-D3AD85A68179}" type="presOf" srcId="{6452242C-D0A1-4005-9945-E4EE14D16B85}" destId="{DA3854E4-40CC-4DDA-B9A7-8E6D7571229A}" srcOrd="0" destOrd="3" presId="urn:microsoft.com/office/officeart/2005/8/layout/hProcess7"/>
    <dgm:cxn modelId="{40035C2A-1925-49B7-B50E-5FE4AF40D585}" srcId="{6782C371-7983-467F-8A50-25DC159FEC00}" destId="{14BCE1C7-1E82-4C4C-85C1-F0513A116476}" srcOrd="0" destOrd="0" parTransId="{710643C4-59F2-47E9-95AC-1CAE65E5ABE6}" sibTransId="{10809057-F539-49EF-AC3B-08B215CB43FE}"/>
    <dgm:cxn modelId="{EF684E83-FACA-4757-B2A8-B6092B4500E6}" srcId="{FE6DE9A9-69C3-4822-A399-02FEA1E7326A}" destId="{A1793140-F3DE-445F-8045-94809CB333CE}" srcOrd="2" destOrd="0" parTransId="{61CDADAB-FACA-46DC-AF55-8BC78C9DCE3C}" sibTransId="{85D869DE-C7C2-4697-B5DF-C2BF1ED55969}"/>
    <dgm:cxn modelId="{9BFF3749-C4E7-4009-AB4F-F9FAF18E3ED5}" type="presOf" srcId="{82959752-E156-4D05-A107-ABF0F27A98F4}" destId="{DA3854E4-40CC-4DDA-B9A7-8E6D7571229A}" srcOrd="0" destOrd="2" presId="urn:microsoft.com/office/officeart/2005/8/layout/hProcess7"/>
    <dgm:cxn modelId="{96E3816A-8ACF-478D-BBFB-D7CCE57727E3}" srcId="{30756899-9FEC-43D4-928C-3B6AF2DF303B}" destId="{FE6DE9A9-69C3-4822-A399-02FEA1E7326A}" srcOrd="1" destOrd="0" parTransId="{E207F157-6F16-47F0-94B3-921B5907ED4B}" sibTransId="{D4FE7643-D232-458F-98DB-DCE4EB69F5BF}"/>
    <dgm:cxn modelId="{4AF00E7C-F163-446F-B06A-95C626EAF44F}" type="presOf" srcId="{D6145BED-242B-493F-BB33-68213D98E750}" destId="{47FA5BE9-9F1F-46C2-BE5B-2BEE66596AA8}" srcOrd="0" destOrd="0" presId="urn:microsoft.com/office/officeart/2005/8/layout/hProcess7"/>
    <dgm:cxn modelId="{7EE04FFF-2430-4B58-8AF1-2FFC1BAF3C24}" type="presOf" srcId="{A1793140-F3DE-445F-8045-94809CB333CE}" destId="{47FA5BE9-9F1F-46C2-BE5B-2BEE66596AA8}" srcOrd="0" destOrd="2" presId="urn:microsoft.com/office/officeart/2005/8/layout/hProcess7"/>
    <dgm:cxn modelId="{1B6BADB1-85AD-423D-A290-7E6D11893C31}" type="presOf" srcId="{6782C371-7983-467F-8A50-25DC159FEC00}" destId="{AB7299B8-A988-4883-945E-4463D661E448}" srcOrd="0" destOrd="0" presId="urn:microsoft.com/office/officeart/2005/8/layout/hProcess7"/>
    <dgm:cxn modelId="{3C13ED6D-36ED-4743-A9FD-D270FD7CF70E}" type="presOf" srcId="{14BCE1C7-1E82-4C4C-85C1-F0513A116476}" destId="{DA3854E4-40CC-4DDA-B9A7-8E6D7571229A}" srcOrd="0" destOrd="0" presId="urn:microsoft.com/office/officeart/2005/8/layout/hProcess7"/>
    <dgm:cxn modelId="{E52F676A-9CC1-41E7-B947-ED5AE9820796}" srcId="{6782C371-7983-467F-8A50-25DC159FEC00}" destId="{6452242C-D0A1-4005-9945-E4EE14D16B85}" srcOrd="3" destOrd="0" parTransId="{1242CFBB-E444-487E-9B81-0C789811E051}" sibTransId="{E35A2821-BDD1-4A53-BD33-A04B42404BF7}"/>
    <dgm:cxn modelId="{F662EA0A-6DD2-49AB-859E-1E804A613300}" srcId="{4790AAF5-CF03-4091-8E3B-EE2D44EE475C}" destId="{9B29470A-EDBA-460F-AB30-CC4782F06930}" srcOrd="0" destOrd="0" parTransId="{4235EE12-2C97-456B-847A-30CED78FA638}" sibTransId="{227951C1-AB28-4115-810B-1D28F792785B}"/>
    <dgm:cxn modelId="{A9D93737-098C-428F-A19D-8EDE00461D3A}" type="presParOf" srcId="{D5731607-B770-476B-BCC2-C106C8269103}" destId="{659BCF4D-09E5-4837-A34D-AC8E57F35AF5}" srcOrd="0" destOrd="0" presId="urn:microsoft.com/office/officeart/2005/8/layout/hProcess7"/>
    <dgm:cxn modelId="{4D6BC591-EDAA-43C7-90C1-9F1F637539B3}" type="presParOf" srcId="{659BCF4D-09E5-4837-A34D-AC8E57F35AF5}" destId="{AB7299B8-A988-4883-945E-4463D661E448}" srcOrd="0" destOrd="0" presId="urn:microsoft.com/office/officeart/2005/8/layout/hProcess7"/>
    <dgm:cxn modelId="{DE0CD9AE-EC49-4AB7-AE66-CC34F8F2E77C}" type="presParOf" srcId="{659BCF4D-09E5-4837-A34D-AC8E57F35AF5}" destId="{38936B8E-E6CA-4D8E-A39A-FFAFE8C44450}" srcOrd="1" destOrd="0" presId="urn:microsoft.com/office/officeart/2005/8/layout/hProcess7"/>
    <dgm:cxn modelId="{E2D94035-9720-41B5-9AFD-DB26DD73986F}" type="presParOf" srcId="{659BCF4D-09E5-4837-A34D-AC8E57F35AF5}" destId="{DA3854E4-40CC-4DDA-B9A7-8E6D7571229A}" srcOrd="2" destOrd="0" presId="urn:microsoft.com/office/officeart/2005/8/layout/hProcess7"/>
    <dgm:cxn modelId="{24AFAF88-2A5D-4827-815E-2B69AEA23188}" type="presParOf" srcId="{D5731607-B770-476B-BCC2-C106C8269103}" destId="{FA5D9151-4CF6-4307-BDB2-DDD3E0CA0FCC}" srcOrd="1" destOrd="0" presId="urn:microsoft.com/office/officeart/2005/8/layout/hProcess7"/>
    <dgm:cxn modelId="{DF6DAA15-FF1D-412E-A98D-2FF35D1624A4}" type="presParOf" srcId="{D5731607-B770-476B-BCC2-C106C8269103}" destId="{D35FBAAE-941A-48A9-AC1B-9C20F7D16877}" srcOrd="2" destOrd="0" presId="urn:microsoft.com/office/officeart/2005/8/layout/hProcess7"/>
    <dgm:cxn modelId="{912FDC86-2B0D-447D-B6F3-60420259E249}" type="presParOf" srcId="{D35FBAAE-941A-48A9-AC1B-9C20F7D16877}" destId="{FDE2A325-D24E-4919-8E8A-6BF2497D6B1A}" srcOrd="0" destOrd="0" presId="urn:microsoft.com/office/officeart/2005/8/layout/hProcess7"/>
    <dgm:cxn modelId="{E3D82A6E-31C9-4225-A5F4-81D57D961678}" type="presParOf" srcId="{D35FBAAE-941A-48A9-AC1B-9C20F7D16877}" destId="{3A200B0A-E719-4D28-8BA9-B9605FEA82C9}" srcOrd="1" destOrd="0" presId="urn:microsoft.com/office/officeart/2005/8/layout/hProcess7"/>
    <dgm:cxn modelId="{3E94313F-D1B2-4790-801A-790FF7D1EB31}" type="presParOf" srcId="{D35FBAAE-941A-48A9-AC1B-9C20F7D16877}" destId="{B027F75F-A29F-43C8-8BAE-C518E4769B83}" srcOrd="2" destOrd="0" presId="urn:microsoft.com/office/officeart/2005/8/layout/hProcess7"/>
    <dgm:cxn modelId="{323FC6FE-C3F4-4465-AA02-CC68D2D46938}" type="presParOf" srcId="{D5731607-B770-476B-BCC2-C106C8269103}" destId="{A16416E2-2EBE-46E7-B674-1A1662BD849B}" srcOrd="3" destOrd="0" presId="urn:microsoft.com/office/officeart/2005/8/layout/hProcess7"/>
    <dgm:cxn modelId="{F6BE11FB-E5D4-464D-8A79-BEF338795AAD}" type="presParOf" srcId="{D5731607-B770-476B-BCC2-C106C8269103}" destId="{35636EE6-D173-4552-AB4D-8B643F538106}" srcOrd="4" destOrd="0" presId="urn:microsoft.com/office/officeart/2005/8/layout/hProcess7"/>
    <dgm:cxn modelId="{6B3508C8-8CEF-44E7-9A90-45243D33EEB2}" type="presParOf" srcId="{35636EE6-D173-4552-AB4D-8B643F538106}" destId="{B5E866E6-75FC-4918-A4DA-AC9A8A1921AE}" srcOrd="0" destOrd="0" presId="urn:microsoft.com/office/officeart/2005/8/layout/hProcess7"/>
    <dgm:cxn modelId="{29995187-0EB5-4CD7-A439-2466EC2D7DE1}" type="presParOf" srcId="{35636EE6-D173-4552-AB4D-8B643F538106}" destId="{87936620-A399-4044-9B4F-2BC91888D8E8}" srcOrd="1" destOrd="0" presId="urn:microsoft.com/office/officeart/2005/8/layout/hProcess7"/>
    <dgm:cxn modelId="{933F6F19-CB37-4A9A-8127-9EACE005D694}" type="presParOf" srcId="{35636EE6-D173-4552-AB4D-8B643F538106}" destId="{47FA5BE9-9F1F-46C2-BE5B-2BEE66596AA8}" srcOrd="2" destOrd="0" presId="urn:microsoft.com/office/officeart/2005/8/layout/hProcess7"/>
    <dgm:cxn modelId="{93C01A96-E3E0-4296-A1F8-8576D1B38C1A}" type="presParOf" srcId="{D5731607-B770-476B-BCC2-C106C8269103}" destId="{CA4B150C-3B39-42C5-BA7D-28CB3F67D388}" srcOrd="5" destOrd="0" presId="urn:microsoft.com/office/officeart/2005/8/layout/hProcess7"/>
    <dgm:cxn modelId="{9080B10B-D712-4D24-B7D1-A918DA4E9336}" type="presParOf" srcId="{D5731607-B770-476B-BCC2-C106C8269103}" destId="{A15F4E8E-5505-4E3B-BF96-B59564C6720F}" srcOrd="6" destOrd="0" presId="urn:microsoft.com/office/officeart/2005/8/layout/hProcess7"/>
    <dgm:cxn modelId="{49477961-8E57-4D95-8B57-E300481A46E5}" type="presParOf" srcId="{A15F4E8E-5505-4E3B-BF96-B59564C6720F}" destId="{74C76998-5460-47A8-87B8-390214B60934}" srcOrd="0" destOrd="0" presId="urn:microsoft.com/office/officeart/2005/8/layout/hProcess7"/>
    <dgm:cxn modelId="{5E0F640E-B319-4363-93ED-9278639C0153}" type="presParOf" srcId="{A15F4E8E-5505-4E3B-BF96-B59564C6720F}" destId="{0E1E2DB2-B24C-4F09-B036-3CB88B092FE6}" srcOrd="1" destOrd="0" presId="urn:microsoft.com/office/officeart/2005/8/layout/hProcess7"/>
    <dgm:cxn modelId="{D84F4D03-D2CB-4F7E-BC98-E81D1F512CB4}" type="presParOf" srcId="{A15F4E8E-5505-4E3B-BF96-B59564C6720F}" destId="{7E060EDE-E31E-4D42-9EA8-5C76C07C41DE}" srcOrd="2" destOrd="0" presId="urn:microsoft.com/office/officeart/2005/8/layout/hProcess7"/>
    <dgm:cxn modelId="{CA004A7D-E925-4C8A-AB38-59028344D8A3}" type="presParOf" srcId="{D5731607-B770-476B-BCC2-C106C8269103}" destId="{727C055E-58F6-4CC9-9BA1-6D3C29C786B4}" srcOrd="7" destOrd="0" presId="urn:microsoft.com/office/officeart/2005/8/layout/hProcess7"/>
    <dgm:cxn modelId="{FBCDF7BD-089F-499A-8D72-11011C8C4EAD}" type="presParOf" srcId="{D5731607-B770-476B-BCC2-C106C8269103}" destId="{B80E4A47-210F-492A-BE8C-31F189626CD4}" srcOrd="8" destOrd="0" presId="urn:microsoft.com/office/officeart/2005/8/layout/hProcess7"/>
    <dgm:cxn modelId="{52E8BDC4-5912-45A4-BCF8-65FED356F219}" type="presParOf" srcId="{B80E4A47-210F-492A-BE8C-31F189626CD4}" destId="{1A3E9C2A-CF7B-4394-B201-625639A437F0}" srcOrd="0" destOrd="0" presId="urn:microsoft.com/office/officeart/2005/8/layout/hProcess7"/>
    <dgm:cxn modelId="{0195FDF9-B3C2-44ED-B159-E7E50D922FD0}" type="presParOf" srcId="{B80E4A47-210F-492A-BE8C-31F189626CD4}" destId="{BB94EE0D-1A59-4C97-BBA5-A7A347EAC2FD}" srcOrd="1" destOrd="0" presId="urn:microsoft.com/office/officeart/2005/8/layout/hProcess7"/>
    <dgm:cxn modelId="{1A274375-7D95-40DB-A3F2-337D036E7233}" type="presParOf" srcId="{B80E4A47-210F-492A-BE8C-31F189626CD4}" destId="{A398317D-0A16-4F3C-847D-5947AA7D8261}" srcOrd="2" destOrd="0" presId="urn:microsoft.com/office/officeart/2005/8/layout/hProcess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B7299B8-A988-4883-945E-4463D661E448}">
      <dsp:nvSpPr>
        <dsp:cNvPr id="0" name=""/>
        <dsp:cNvSpPr/>
      </dsp:nvSpPr>
      <dsp:spPr>
        <a:xfrm>
          <a:off x="651" y="717701"/>
          <a:ext cx="2804331" cy="3365197"/>
        </a:xfrm>
        <a:prstGeom prst="roundRect">
          <a:avLst>
            <a:gd name="adj" fmla="val 5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06299" rIns="137795" bIns="0" numCol="1" spcCol="1270" anchor="t" anchorCtr="0">
          <a:noAutofit/>
        </a:bodyPr>
        <a:lstStyle/>
        <a:p>
          <a:pPr lvl="0" algn="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 dirty="0" smtClean="0"/>
            <a:t>Introduction</a:t>
          </a:r>
          <a:endParaRPr lang="en-US" sz="3100" kern="1200" dirty="0"/>
        </a:p>
      </dsp:txBody>
      <dsp:txXfrm rot="16200000">
        <a:off x="-1098646" y="1816999"/>
        <a:ext cx="2759461" cy="560866"/>
      </dsp:txXfrm>
    </dsp:sp>
    <dsp:sp modelId="{DA3854E4-40CC-4DDA-B9A7-8E6D7571229A}">
      <dsp:nvSpPr>
        <dsp:cNvPr id="0" name=""/>
        <dsp:cNvSpPr/>
      </dsp:nvSpPr>
      <dsp:spPr>
        <a:xfrm>
          <a:off x="561517" y="717701"/>
          <a:ext cx="2089226" cy="3365197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16586" rIns="0" bIns="0" numCol="1" spcCol="1270" anchor="t" anchorCtr="0">
          <a:noAutofit/>
        </a:bodyPr>
        <a:lstStyle/>
        <a:p>
          <a:pPr lvl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dirty="0" smtClean="0"/>
            <a:t>Background</a:t>
          </a:r>
          <a:endParaRPr lang="en-US" sz="3400" kern="1200" dirty="0"/>
        </a:p>
        <a:p>
          <a:pPr lvl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dirty="0" smtClean="0"/>
            <a:t>Problem Statement</a:t>
          </a:r>
          <a:endParaRPr lang="en-US" sz="3400" kern="1200" dirty="0"/>
        </a:p>
        <a:p>
          <a:pPr lvl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dirty="0" smtClean="0"/>
            <a:t>Objectives</a:t>
          </a:r>
          <a:endParaRPr lang="en-US" sz="3400" kern="1200" dirty="0"/>
        </a:p>
        <a:p>
          <a:pPr lvl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dirty="0" smtClean="0"/>
            <a:t>Scope</a:t>
          </a:r>
          <a:endParaRPr lang="en-US" sz="3400" kern="1200" dirty="0"/>
        </a:p>
      </dsp:txBody>
      <dsp:txXfrm>
        <a:off x="561517" y="717701"/>
        <a:ext cx="2089226" cy="3365197"/>
      </dsp:txXfrm>
    </dsp:sp>
    <dsp:sp modelId="{B5E866E6-75FC-4918-A4DA-AC9A8A1921AE}">
      <dsp:nvSpPr>
        <dsp:cNvPr id="0" name=""/>
        <dsp:cNvSpPr/>
      </dsp:nvSpPr>
      <dsp:spPr>
        <a:xfrm>
          <a:off x="2903134" y="717701"/>
          <a:ext cx="2804331" cy="3365197"/>
        </a:xfrm>
        <a:prstGeom prst="roundRect">
          <a:avLst>
            <a:gd name="adj" fmla="val 5000"/>
          </a:avLst>
        </a:prstGeom>
        <a:solidFill>
          <a:schemeClr val="accent5">
            <a:hueOff val="-4966938"/>
            <a:satOff val="19906"/>
            <a:lumOff val="431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06299" rIns="137795" bIns="0" numCol="1" spcCol="1270" anchor="t" anchorCtr="0">
          <a:noAutofit/>
        </a:bodyPr>
        <a:lstStyle/>
        <a:p>
          <a:pPr lvl="0" algn="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 dirty="0" smtClean="0"/>
            <a:t>Implementation</a:t>
          </a:r>
          <a:endParaRPr lang="en-US" sz="3100" kern="1200" dirty="0"/>
        </a:p>
      </dsp:txBody>
      <dsp:txXfrm rot="16200000">
        <a:off x="1803836" y="1816999"/>
        <a:ext cx="2759461" cy="560866"/>
      </dsp:txXfrm>
    </dsp:sp>
    <dsp:sp modelId="{3A200B0A-E719-4D28-8BA9-B9605FEA82C9}">
      <dsp:nvSpPr>
        <dsp:cNvPr id="0" name=""/>
        <dsp:cNvSpPr/>
      </dsp:nvSpPr>
      <dsp:spPr>
        <a:xfrm rot="5400000">
          <a:off x="2669966" y="3391260"/>
          <a:ext cx="494380" cy="420649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7FA5BE9-9F1F-46C2-BE5B-2BEE66596AA8}">
      <dsp:nvSpPr>
        <dsp:cNvPr id="0" name=""/>
        <dsp:cNvSpPr/>
      </dsp:nvSpPr>
      <dsp:spPr>
        <a:xfrm>
          <a:off x="3464000" y="717701"/>
          <a:ext cx="2089226" cy="3365197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82296" rIns="0" bIns="0" numCol="1" spcCol="1270" anchor="t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Chessboard Detection</a:t>
          </a:r>
          <a:endParaRPr lang="en-US" sz="2400" kern="1200" dirty="0"/>
        </a:p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smtClean="0"/>
            <a:t>Chesscells Detection</a:t>
          </a:r>
          <a:endParaRPr lang="en-US" sz="2400" kern="1200" dirty="0" smtClean="0"/>
        </a:p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smtClean="0"/>
            <a:t>Movement Detection</a:t>
          </a:r>
          <a:endParaRPr lang="en-US" sz="2400" kern="1200" dirty="0" smtClean="0"/>
        </a:p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PGN Generation</a:t>
          </a:r>
        </a:p>
      </dsp:txBody>
      <dsp:txXfrm>
        <a:off x="3464000" y="717701"/>
        <a:ext cx="2089226" cy="3365197"/>
      </dsp:txXfrm>
    </dsp:sp>
    <dsp:sp modelId="{1A3E9C2A-CF7B-4394-B201-625639A437F0}">
      <dsp:nvSpPr>
        <dsp:cNvPr id="0" name=""/>
        <dsp:cNvSpPr/>
      </dsp:nvSpPr>
      <dsp:spPr>
        <a:xfrm>
          <a:off x="5805617" y="717701"/>
          <a:ext cx="2804331" cy="3365197"/>
        </a:xfrm>
        <a:prstGeom prst="roundRect">
          <a:avLst>
            <a:gd name="adj" fmla="val 5000"/>
          </a:avLst>
        </a:prstGeom>
        <a:solidFill>
          <a:schemeClr val="accent5">
            <a:hueOff val="-9933876"/>
            <a:satOff val="39811"/>
            <a:lumOff val="862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06299" rIns="137795" bIns="0" numCol="1" spcCol="1270" anchor="t" anchorCtr="0">
          <a:noAutofit/>
        </a:bodyPr>
        <a:lstStyle/>
        <a:p>
          <a:pPr lvl="0" algn="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 dirty="0" smtClean="0"/>
            <a:t>Result</a:t>
          </a:r>
          <a:endParaRPr lang="en-US" sz="3100" kern="1200" dirty="0"/>
        </a:p>
      </dsp:txBody>
      <dsp:txXfrm rot="16200000">
        <a:off x="4706319" y="1816999"/>
        <a:ext cx="2759461" cy="560866"/>
      </dsp:txXfrm>
    </dsp:sp>
    <dsp:sp modelId="{0E1E2DB2-B24C-4F09-B036-3CB88B092FE6}">
      <dsp:nvSpPr>
        <dsp:cNvPr id="0" name=""/>
        <dsp:cNvSpPr/>
      </dsp:nvSpPr>
      <dsp:spPr>
        <a:xfrm rot="5400000">
          <a:off x="5572448" y="3391260"/>
          <a:ext cx="494380" cy="420649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-9933876"/>
              <a:satOff val="39811"/>
              <a:lumOff val="862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398317D-0A16-4F3C-847D-5947AA7D8261}">
      <dsp:nvSpPr>
        <dsp:cNvPr id="0" name=""/>
        <dsp:cNvSpPr/>
      </dsp:nvSpPr>
      <dsp:spPr>
        <a:xfrm>
          <a:off x="6366483" y="717701"/>
          <a:ext cx="2089226" cy="3365197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16586" rIns="0" bIns="0" numCol="1" spcCol="1270" anchor="t" anchorCtr="0">
          <a:noAutofit/>
        </a:bodyPr>
        <a:lstStyle/>
        <a:p>
          <a:pPr lvl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dirty="0" smtClean="0"/>
            <a:t>Pictures</a:t>
          </a:r>
        </a:p>
        <a:p>
          <a:pPr lvl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dirty="0" smtClean="0"/>
            <a:t>Video</a:t>
          </a:r>
          <a:endParaRPr lang="en-US" sz="3400" kern="1200" dirty="0"/>
        </a:p>
      </dsp:txBody>
      <dsp:txXfrm>
        <a:off x="6366483" y="717701"/>
        <a:ext cx="2089226" cy="336519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7">
  <dgm:title val=""/>
  <dgm:desc val=""/>
  <dgm:catLst>
    <dgm:cat type="process" pri="21000"/>
    <dgm:cat type="lis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ch" forName="hSp" refType="w" refFor="ch" refForName="compositeNode" fact="-0.035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-0.08"/>
      <dgm:constr type="primFontSz" for="des" forName="parentNode" op="equ"/>
      <dgm:constr type="primFontSz" for="des" forName="childNode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hoose name="Name5">
          <dgm:if name="Name6" func="var" arg="dir" op="equ" val="norm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l" for="ch" forName="bgRect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l" for="ch" forName="parentNode"/>
              <dgm:constr type="r" for="ch" forName="childNode" refType="r" refFor="ch" refForName="bgRect" fact="0.945"/>
              <dgm:constr type="h" for="ch" forName="childNode" refType="h" refFor="ch" refForName="bgRect" op="equ"/>
              <dgm:constr type="t" for="ch" forName="childNode"/>
              <dgm:constr type="l" for="ch" forName="childNode" refType="r" refFor="ch" refForName="parentNode"/>
            </dgm:constrLst>
          </dgm:if>
          <dgm:else name="Name7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r" for="ch" forName="bgRect" refType="w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r" for="ch" forName="parentNode" refType="w"/>
              <dgm:constr type="h" for="ch" forName="childNode" refType="h" refFor="ch" refForName="bgRect"/>
              <dgm:constr type="t" for="ch" forName="childNode"/>
              <dgm:constr type="r" for="ch" forName="childNode" refType="l" refFor="ch" refForName="parentNode"/>
              <dgm:constr type="l" for="ch" forName="childNode" refType="w" refFor="ch" refForName="bgRect" fact="0.055"/>
            </dgm:constrLst>
          </dgm:else>
        </dgm:choose>
        <dgm:ruleLst>
          <dgm:rule type="w" for="ch" forName="childNode" val="NaN" fact="NaN" max="30"/>
        </dgm:ruleLst>
        <dgm:layoutNode name="bgRect" styleLbl="node1">
          <dgm:alg type="sp"/>
          <dgm:shape xmlns:r="http://schemas.openxmlformats.org/officeDocument/2006/relationships" type="roundRect" r:blip="" zOrderOff="-1">
            <dgm:adjLst>
              <dgm:adj idx="1" val="0.05"/>
            </dgm:adjLst>
          </dgm:shape>
          <dgm:presOf axis="self"/>
          <dgm:constrLst/>
          <dgm:ruleLst/>
        </dgm:layoutNode>
        <dgm:layoutNode name="parentNode" styleLbl="node1">
          <dgm:varLst>
            <dgm:chMax val="0"/>
            <dgm:bulletEnabled val="1"/>
          </dgm:varLst>
          <dgm:presOf axis="self"/>
          <dgm:choose name="Name8">
            <dgm:if name="Name9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 hideGeom="1">
                <dgm:adjLst/>
              </dgm:shape>
              <dgm:constrLst>
                <dgm:constr type="primFontSz" val="65"/>
                <dgm:constr type="lMarg"/>
                <dgm:constr type="rMarg" refType="primFontSz" fact="0.35"/>
                <dgm:constr type="tMarg" refType="primFontSz" fact="0.27"/>
                <dgm:constr type="bMarg"/>
              </dgm:constrLst>
            </dgm:if>
            <dgm:else name="Name10">
              <dgm:alg type="tx">
                <dgm:param type="autoTxRot" val="grav"/>
                <dgm:param type="txAnchorVert" val="t"/>
                <dgm:param type="parTxLTRAlign" val="l"/>
                <dgm:param type="parTxRTLAlign" val="l"/>
              </dgm:alg>
              <dgm:shape xmlns:r="http://schemas.openxmlformats.org/officeDocument/2006/relationships" rot="90" type="rect" r:blip="" hideGeom="1">
                <dgm:adjLst/>
              </dgm:shape>
              <dgm:constrLst>
                <dgm:constr type="primFontSz" val="65"/>
                <dgm:constr type="lMarg" refType="primFontSz" fact="0.35"/>
                <dgm:constr type="rMarg"/>
                <dgm:constr type="tMarg" refType="primFontSz" fact="0.27"/>
                <dgm:constr type="bMarg"/>
              </dgm:constrLst>
            </dgm:else>
          </dgm:choose>
          <dgm:ruleLst>
            <dgm:rule type="primFontSz" val="5" fact="NaN" max="NaN"/>
          </dgm:ruleLst>
        </dgm:layoutNode>
        <dgm:choose name="Name11">
          <dgm:if name="Name12" axis="ch" ptType="node" func="cnt" op="gte" val="1">
            <dgm:layoutNode name="childNode" styleLbl="node1" moveWith="bgRect">
              <dgm:varLst>
                <dgm:bulletEnabled val="1"/>
              </dgm:varLst>
              <dgm:alg type="tx">
                <dgm:param type="parTxLTRAlign" val="l"/>
                <dgm:param type="parTxRTLAlign" val="r"/>
                <dgm:param type="txAnchorVert" val="t"/>
              </dgm:alg>
              <dgm:shape xmlns:r="http://schemas.openxmlformats.org/officeDocument/2006/relationships" type="rect" r:blip="" hideGeom="1">
                <dgm:adjLst/>
              </dgm:shape>
              <dgm:presOf axis="des" ptType="node"/>
              <dgm:constrLst>
                <dgm:constr type="primFontSz" val="65"/>
                <dgm:constr type="lMarg"/>
                <dgm:constr type="bMarg"/>
                <dgm:constr type="tMarg" refType="primFontSz" fact="0.27"/>
                <dgm:constr type="rMarg"/>
              </dgm:constrLst>
              <dgm:ruleLst>
                <dgm:rule type="prim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h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vProcSp" moveWith="bgRec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vSp1" refType="w"/>
            <dgm:constr type="w" for="ch" forName="simulatedConn" refType="w"/>
            <dgm:constr type="w" for="ch" forName="vSp2" refType="w"/>
          </dgm:constrLst>
          <dgm:ruleLst/>
          <dgm:layoutNode name="vSp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imulatedConn" styleLbl="solidFgAcc1">
            <dgm:alg type="sp"/>
            <dgm:choose name="Name15">
              <dgm:if name="Name16" func="var" arg="dir" op="equ" val="norm">
                <dgm:shape xmlns:r="http://schemas.openxmlformats.org/officeDocument/2006/relationships" rot="90" type="flowChartExtract" r:blip="">
                  <dgm:adjLst/>
                </dgm:shape>
              </dgm:if>
              <dgm:else name="Name17">
                <dgm:shape xmlns:r="http://schemas.openxmlformats.org/officeDocument/2006/relationships" rot="-90" type="flowChartExtract" r:blip="">
                  <dgm:adjLst/>
                </dgm:shape>
              </dgm:else>
            </dgm:choose>
            <dgm:presOf/>
            <dgm:constrLst/>
            <dgm:ruleLst/>
          </dgm:layoutNode>
          <dgm:layoutNode name="vSp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5B4850-8B86-4F20-8FCC-50AFFE3CF579}" type="datetimeFigureOut">
              <a:rPr lang="en-US" smtClean="0"/>
              <a:t>3/5/2014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7A3803-C0CB-4BB5-815F-8B8766F021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6684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7A3803-C0CB-4BB5-815F-8B8766F021B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8275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7A3803-C0CB-4BB5-815F-8B8766F021B7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12973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2057400"/>
            <a:ext cx="4572000" cy="2514600"/>
          </a:xfrm>
          <a:prstGeom prst="rect">
            <a:avLst/>
          </a:prstGeom>
          <a:solidFill>
            <a:srgbClr val="D739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pic>
        <p:nvPicPr>
          <p:cNvPr id="5" name="Picture 7" descr="INDONESIAN CULTURE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057400"/>
            <a:ext cx="4572000" cy="251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8" descr="UG1A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39" r="9309"/>
          <a:stretch>
            <a:fillRect/>
          </a:stretch>
        </p:blipFill>
        <p:spPr bwMode="auto">
          <a:xfrm>
            <a:off x="76200" y="152400"/>
            <a:ext cx="32004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9" descr="SKRIPSI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000"/>
          <a:stretch>
            <a:fillRect/>
          </a:stretch>
        </p:blipFill>
        <p:spPr bwMode="auto">
          <a:xfrm>
            <a:off x="6477000" y="5989638"/>
            <a:ext cx="2514600" cy="70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" y="2667000"/>
            <a:ext cx="4191000" cy="1238250"/>
          </a:xfr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" y="4648200"/>
            <a:ext cx="4343400" cy="914400"/>
          </a:xfrm>
        </p:spPr>
        <p:txBody>
          <a:bodyPr>
            <a:noAutofit/>
          </a:bodyPr>
          <a:lstStyle>
            <a:lvl1pPr marL="0" indent="0" algn="r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6223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2057400"/>
            <a:ext cx="4572000" cy="2514600"/>
          </a:xfrm>
          <a:prstGeom prst="rect">
            <a:avLst/>
          </a:prstGeom>
          <a:solidFill>
            <a:srgbClr val="D739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pic>
        <p:nvPicPr>
          <p:cNvPr id="5" name="Picture 7" descr="INDONESIAN CULTURE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057400"/>
            <a:ext cx="4572000" cy="251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8" descr="UG1A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39" r="9309"/>
          <a:stretch>
            <a:fillRect/>
          </a:stretch>
        </p:blipFill>
        <p:spPr bwMode="auto">
          <a:xfrm>
            <a:off x="76200" y="152400"/>
            <a:ext cx="32004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" y="2667000"/>
            <a:ext cx="4191000" cy="1238250"/>
          </a:xfr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" y="4648200"/>
            <a:ext cx="4343400" cy="914400"/>
          </a:xfrm>
        </p:spPr>
        <p:txBody>
          <a:bodyPr>
            <a:noAutofit/>
          </a:bodyPr>
          <a:lstStyle>
            <a:lvl1pPr marL="0" indent="0" algn="r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7579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FOOTER1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483225"/>
            <a:ext cx="9144000" cy="137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7" descr="HEADER1 copy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22238"/>
            <a:ext cx="9144000" cy="1417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46050"/>
            <a:ext cx="6781800" cy="984250"/>
          </a:xfrm>
        </p:spPr>
        <p:txBody>
          <a:bodyPr>
            <a:normAutofit/>
          </a:bodyPr>
          <a:lstStyle>
            <a:lvl1pPr algn="r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8610600" cy="4800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6478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2057400"/>
            <a:ext cx="4572000" cy="2514600"/>
          </a:xfrm>
          <a:prstGeom prst="rect">
            <a:avLst/>
          </a:prstGeom>
          <a:solidFill>
            <a:srgbClr val="D739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pic>
        <p:nvPicPr>
          <p:cNvPr id="5" name="Picture 7" descr="INDONESIAN CULTURE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057400"/>
            <a:ext cx="4572000" cy="251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8" descr="UG1A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39" r="9309"/>
          <a:stretch>
            <a:fillRect/>
          </a:stretch>
        </p:blipFill>
        <p:spPr bwMode="auto">
          <a:xfrm>
            <a:off x="76200" y="152400"/>
            <a:ext cx="32004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9" descr="SKRIPSI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000"/>
          <a:stretch>
            <a:fillRect/>
          </a:stretch>
        </p:blipFill>
        <p:spPr bwMode="auto">
          <a:xfrm>
            <a:off x="6477000" y="5989638"/>
            <a:ext cx="2514600" cy="70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" y="2667000"/>
            <a:ext cx="4191000" cy="1238250"/>
          </a:xfr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" y="4648200"/>
            <a:ext cx="4343400" cy="914400"/>
          </a:xfrm>
        </p:spPr>
        <p:txBody>
          <a:bodyPr>
            <a:noAutofit/>
          </a:bodyPr>
          <a:lstStyle>
            <a:lvl1pPr marL="0" indent="0" algn="r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5019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2057400"/>
            <a:ext cx="4572000" cy="2514600"/>
          </a:xfrm>
          <a:prstGeom prst="rect">
            <a:avLst/>
          </a:prstGeom>
          <a:solidFill>
            <a:srgbClr val="D739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pic>
        <p:nvPicPr>
          <p:cNvPr id="5" name="Picture 7" descr="INDONESIAN CULTURE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057400"/>
            <a:ext cx="4572000" cy="251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8" descr="UG1A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39" r="9309"/>
          <a:stretch>
            <a:fillRect/>
          </a:stretch>
        </p:blipFill>
        <p:spPr bwMode="auto">
          <a:xfrm>
            <a:off x="76200" y="152400"/>
            <a:ext cx="32004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" y="2667000"/>
            <a:ext cx="4191000" cy="1238250"/>
          </a:xfr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" y="4648200"/>
            <a:ext cx="4343400" cy="914400"/>
          </a:xfrm>
        </p:spPr>
        <p:txBody>
          <a:bodyPr>
            <a:noAutofit/>
          </a:bodyPr>
          <a:lstStyle>
            <a:lvl1pPr marL="0" indent="0" algn="r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191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FOOTER1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483225"/>
            <a:ext cx="9144000" cy="137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7" descr="HEADER1 copy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22238"/>
            <a:ext cx="9144000" cy="1417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46050"/>
            <a:ext cx="6781800" cy="984250"/>
          </a:xfrm>
        </p:spPr>
        <p:txBody>
          <a:bodyPr>
            <a:normAutofit/>
          </a:bodyPr>
          <a:lstStyle>
            <a:lvl1pPr algn="r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8610600" cy="4800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7461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0" y="-101600"/>
            <a:ext cx="7086600" cy="984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EC9B817B-5189-46E7-BB44-376F5DE26280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3/5/2014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  <a:latin typeface="Calibri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0086C69-6327-441A-9D9C-637CB465D092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36578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0" y="-101600"/>
            <a:ext cx="7086600" cy="984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EC9B817B-5189-46E7-BB44-376F5DE26280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3/5/2014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  <a:latin typeface="Calibri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0086C69-6327-441A-9D9C-637CB465D092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01750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6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hyperlink" Target="Vision%20System%20for%20Chess%20Playing%20Robot.wmv" TargetMode="Externa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52400" y="4800600"/>
            <a:ext cx="6324600" cy="914400"/>
          </a:xfrm>
        </p:spPr>
        <p:txBody>
          <a:bodyPr rtlCol="0"/>
          <a:lstStyle/>
          <a:p>
            <a:pPr algn="l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sz="2000" dirty="0" smtClean="0">
                <a:latin typeface="Arial Narrow" pitchFamily="34" charset="0"/>
                <a:cs typeface="Times New Roman" panose="02020603050405020304" pitchFamily="18" charset="0"/>
              </a:rPr>
              <a:t>Dennis </a:t>
            </a:r>
            <a:r>
              <a:rPr lang="en-US" sz="2000" dirty="0" err="1" smtClean="0">
                <a:latin typeface="Arial Narrow" pitchFamily="34" charset="0"/>
                <a:cs typeface="Times New Roman" panose="02020603050405020304" pitchFamily="18" charset="0"/>
              </a:rPr>
              <a:t>Aprilla</a:t>
            </a:r>
            <a:r>
              <a:rPr lang="en-US" sz="2000" dirty="0" smtClean="0">
                <a:latin typeface="Arial Narrow" pitchFamily="34" charset="0"/>
                <a:cs typeface="Times New Roman" panose="02020603050405020304" pitchFamily="18" charset="0"/>
              </a:rPr>
              <a:t> Christie</a:t>
            </a:r>
          </a:p>
          <a:p>
            <a:pPr algn="l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sz="2000" dirty="0" smtClean="0">
                <a:latin typeface="Arial Narrow" pitchFamily="34" charset="0"/>
                <a:cs typeface="Times New Roman" panose="02020603050405020304" pitchFamily="18" charset="0"/>
              </a:rPr>
              <a:t>51410797</a:t>
            </a:r>
          </a:p>
          <a:p>
            <a:pPr algn="l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sz="2000" dirty="0" smtClean="0">
                <a:latin typeface="Arial Narrow" pitchFamily="34" charset="0"/>
                <a:cs typeface="Times New Roman" panose="02020603050405020304" pitchFamily="18" charset="0"/>
              </a:rPr>
              <a:t>Informatics Engineering</a:t>
            </a:r>
            <a:br>
              <a:rPr lang="en-US" sz="2000" dirty="0" smtClean="0">
                <a:latin typeface="Arial Narrow" pitchFamily="34" charset="0"/>
                <a:cs typeface="Times New Roman" panose="02020603050405020304" pitchFamily="18" charset="0"/>
              </a:rPr>
            </a:br>
            <a:endParaRPr lang="en-US" sz="2000" dirty="0">
              <a:latin typeface="Arial Narrow" pitchFamily="34" charset="0"/>
              <a:cs typeface="Times New Roman" panose="02020603050405020304" pitchFamily="18" charset="0"/>
            </a:endParaRPr>
          </a:p>
          <a:p>
            <a:pPr algn="l" eaLnBrk="1" fontAlgn="auto" hangingPunct="1">
              <a:spcAft>
                <a:spcPts val="0"/>
              </a:spcAft>
              <a:defRPr/>
            </a:pPr>
            <a:r>
              <a:rPr lang="en-US" sz="2000" dirty="0" smtClean="0">
                <a:latin typeface="Arial Narrow" pitchFamily="34" charset="0"/>
                <a:cs typeface="Times New Roman" panose="02020603050405020304" pitchFamily="18" charset="0"/>
              </a:rPr>
              <a:t>Supervised: </a:t>
            </a:r>
            <a:r>
              <a:rPr lang="en-US" sz="2000" dirty="0">
                <a:latin typeface="Arial Narrow" pitchFamily="34" charset="0"/>
              </a:rPr>
              <a:t>Dr. </a:t>
            </a:r>
            <a:r>
              <a:rPr lang="en-US" sz="2000" dirty="0" err="1">
                <a:latin typeface="Arial Narrow" pitchFamily="34" charset="0"/>
              </a:rPr>
              <a:t>Tubagus</a:t>
            </a:r>
            <a:r>
              <a:rPr lang="en-US" sz="2000" dirty="0">
                <a:latin typeface="Arial Narrow" pitchFamily="34" charset="0"/>
              </a:rPr>
              <a:t> </a:t>
            </a:r>
            <a:r>
              <a:rPr lang="en-US" sz="2000" dirty="0" err="1">
                <a:latin typeface="Arial Narrow" pitchFamily="34" charset="0"/>
              </a:rPr>
              <a:t>Maulana</a:t>
            </a:r>
            <a:r>
              <a:rPr lang="en-US" sz="2000" dirty="0">
                <a:latin typeface="Arial Narrow" pitchFamily="34" charset="0"/>
              </a:rPr>
              <a:t> </a:t>
            </a:r>
            <a:r>
              <a:rPr lang="en-US" sz="2000" dirty="0" err="1">
                <a:latin typeface="Arial Narrow" pitchFamily="34" charset="0"/>
              </a:rPr>
              <a:t>Kusuma</a:t>
            </a:r>
            <a:r>
              <a:rPr lang="en-US" sz="2000" dirty="0">
                <a:latin typeface="Arial Narrow" pitchFamily="34" charset="0"/>
              </a:rPr>
              <a:t>, </a:t>
            </a:r>
            <a:r>
              <a:rPr lang="en-US" sz="2000" dirty="0" err="1">
                <a:latin typeface="Arial Narrow" pitchFamily="34" charset="0"/>
              </a:rPr>
              <a:t>SKom</a:t>
            </a:r>
            <a:r>
              <a:rPr lang="en-US" sz="2000" dirty="0">
                <a:latin typeface="Arial Narrow" pitchFamily="34" charset="0"/>
              </a:rPr>
              <a:t>., </a:t>
            </a:r>
            <a:r>
              <a:rPr lang="en-US" sz="2000" dirty="0" err="1">
                <a:latin typeface="Arial Narrow" pitchFamily="34" charset="0"/>
              </a:rPr>
              <a:t>MEngSc</a:t>
            </a:r>
            <a:r>
              <a:rPr lang="en-US" sz="2000" dirty="0">
                <a:latin typeface="Arial Narrow" pitchFamily="34" charset="0"/>
              </a:rPr>
              <a:t>.</a:t>
            </a:r>
            <a:endParaRPr lang="en-US" sz="2000" dirty="0">
              <a:latin typeface="Arial Narrow" pitchFamily="34" charset="0"/>
              <a:cs typeface="Times New Roman" panose="02020603050405020304" pitchFamily="18" charset="0"/>
            </a:endParaRPr>
          </a:p>
        </p:txBody>
      </p:sp>
      <p:pic>
        <p:nvPicPr>
          <p:cNvPr id="6147" name="Picture 9" descr="SKRIPSI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000"/>
          <a:stretch>
            <a:fillRect/>
          </a:stretch>
        </p:blipFill>
        <p:spPr bwMode="auto">
          <a:xfrm>
            <a:off x="6477000" y="5989638"/>
            <a:ext cx="2514600" cy="70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4" name="Title 4"/>
          <p:cNvSpPr>
            <a:spLocks noGrp="1"/>
          </p:cNvSpPr>
          <p:nvPr>
            <p:ph type="ctrTitle"/>
          </p:nvPr>
        </p:nvSpPr>
        <p:spPr>
          <a:xfrm>
            <a:off x="304800" y="2647950"/>
            <a:ext cx="4191000" cy="1238250"/>
          </a:xfrm>
        </p:spPr>
        <p:txBody>
          <a:bodyPr/>
          <a:lstStyle/>
          <a:p>
            <a:pPr algn="ctr" eaLnBrk="1" hangingPunct="1">
              <a:defRPr/>
            </a:pPr>
            <a:r>
              <a:rPr lang="en-US" sz="2400" dirty="0" err="1" smtClean="0">
                <a:latin typeface="Arial Narrow" pitchFamily="34" charset="0"/>
                <a:cs typeface="Times New Roman" panose="02020603050405020304" pitchFamily="18" charset="0"/>
              </a:rPr>
              <a:t>Autonomus</a:t>
            </a:r>
            <a:r>
              <a:rPr lang="en-US" sz="2400" dirty="0" smtClean="0">
                <a:latin typeface="Arial Narrow" pitchFamily="34" charset="0"/>
                <a:cs typeface="Times New Roman" panose="02020603050405020304" pitchFamily="18" charset="0"/>
              </a:rPr>
              <a:t> Chess-playing Robot: Chess Piece Movement Detection and Tracking using Artificial Vision</a:t>
            </a:r>
            <a:endParaRPr lang="en-US" sz="2400" dirty="0" smtClean="0"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8162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Chessboard Detection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6096000" cy="4800600"/>
          </a:xfrm>
        </p:spPr>
        <p:txBody>
          <a:bodyPr/>
          <a:lstStyle/>
          <a:p>
            <a:r>
              <a:rPr lang="en-US" sz="2800" dirty="0" smtClean="0"/>
              <a:t>Is a phase to select the region of interest, Chessboard</a:t>
            </a:r>
          </a:p>
          <a:p>
            <a:r>
              <a:rPr lang="en-US" sz="2800" dirty="0" smtClean="0"/>
              <a:t>Aims to provide to ignore environment outside the chessboard</a:t>
            </a:r>
          </a:p>
          <a:p>
            <a:r>
              <a:rPr lang="en-US" sz="2800" dirty="0" smtClean="0"/>
              <a:t>The goal is to wrap chessboard into a perfect square</a:t>
            </a:r>
            <a:r>
              <a:rPr lang="en-US" sz="2800" dirty="0" smtClean="0"/>
              <a:t>.</a:t>
            </a:r>
            <a:endParaRPr lang="en-US" sz="2800" dirty="0"/>
          </a:p>
        </p:txBody>
      </p:sp>
      <p:sp>
        <p:nvSpPr>
          <p:cNvPr id="4" name="Rectangle 3"/>
          <p:cNvSpPr/>
          <p:nvPr/>
        </p:nvSpPr>
        <p:spPr>
          <a:xfrm>
            <a:off x="6489879" y="1818068"/>
            <a:ext cx="2743200" cy="381000"/>
          </a:xfrm>
          <a:prstGeom prst="rect">
            <a:avLst/>
          </a:prstGeom>
          <a:solidFill>
            <a:srgbClr val="B482DA"/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Chessboard Detect (1/8)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086600" y="1261056"/>
            <a:ext cx="2133600" cy="381000"/>
          </a:xfrm>
          <a:prstGeom prst="rect">
            <a:avLst/>
          </a:prstGeom>
          <a:solidFill>
            <a:srgbClr val="E1CCF0"/>
          </a:solidFill>
          <a:ln>
            <a:noFill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General Description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098406" y="2351468"/>
            <a:ext cx="2133600" cy="381000"/>
          </a:xfrm>
          <a:prstGeom prst="rect">
            <a:avLst/>
          </a:prstGeom>
          <a:solidFill>
            <a:srgbClr val="E1CCF0"/>
          </a:solidFill>
          <a:ln>
            <a:noFill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bg1"/>
                </a:solidFill>
              </a:rPr>
              <a:t>Chesscells</a:t>
            </a:r>
            <a:r>
              <a:rPr lang="en-US" dirty="0" smtClean="0">
                <a:solidFill>
                  <a:schemeClr val="bg1"/>
                </a:solidFill>
              </a:rPr>
              <a:t> Detect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098406" y="2884868"/>
            <a:ext cx="2133600" cy="381000"/>
          </a:xfrm>
          <a:prstGeom prst="rect">
            <a:avLst/>
          </a:prstGeom>
          <a:solidFill>
            <a:srgbClr val="E1CCF0"/>
          </a:solidFill>
          <a:ln>
            <a:noFill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Movement Detect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086600" y="3418268"/>
            <a:ext cx="2133600" cy="381000"/>
          </a:xfrm>
          <a:prstGeom prst="rect">
            <a:avLst/>
          </a:prstGeom>
          <a:solidFill>
            <a:srgbClr val="E1CCF0"/>
          </a:solidFill>
          <a:ln>
            <a:noFill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PGN Generation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3251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Chessboard Detection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3733800"/>
            <a:ext cx="5410200" cy="2057400"/>
          </a:xfrm>
        </p:spPr>
        <p:txBody>
          <a:bodyPr/>
          <a:lstStyle/>
          <a:p>
            <a:r>
              <a:rPr lang="en-US" sz="2400" dirty="0" smtClean="0"/>
              <a:t>Chessboard Detection is subdivided into </a:t>
            </a:r>
            <a:r>
              <a:rPr lang="en-US" sz="2400" dirty="0" smtClean="0"/>
              <a:t>four </a:t>
            </a:r>
            <a:r>
              <a:rPr lang="en-US" sz="2400" dirty="0" smtClean="0"/>
              <a:t>phases: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 smtClean="0"/>
              <a:t>Preparation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 smtClean="0"/>
              <a:t>Find Approximated Chessboard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 smtClean="0"/>
              <a:t>Find Actual Chessboard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 smtClean="0"/>
              <a:t>Wrap Chessboard</a:t>
            </a:r>
          </a:p>
        </p:txBody>
      </p:sp>
      <p:sp>
        <p:nvSpPr>
          <p:cNvPr id="4" name="Rectangle 3"/>
          <p:cNvSpPr/>
          <p:nvPr/>
        </p:nvSpPr>
        <p:spPr>
          <a:xfrm>
            <a:off x="6489879" y="1818068"/>
            <a:ext cx="2743200" cy="381000"/>
          </a:xfrm>
          <a:prstGeom prst="rect">
            <a:avLst/>
          </a:prstGeom>
          <a:solidFill>
            <a:srgbClr val="B482DA"/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Chessboard Detect (2/8)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086600" y="1261056"/>
            <a:ext cx="2133600" cy="381000"/>
          </a:xfrm>
          <a:prstGeom prst="rect">
            <a:avLst/>
          </a:prstGeom>
          <a:solidFill>
            <a:srgbClr val="E1CCF0"/>
          </a:solidFill>
          <a:ln>
            <a:noFill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General Description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098406" y="2351468"/>
            <a:ext cx="2133600" cy="381000"/>
          </a:xfrm>
          <a:prstGeom prst="rect">
            <a:avLst/>
          </a:prstGeom>
          <a:solidFill>
            <a:srgbClr val="E1CCF0"/>
          </a:solidFill>
          <a:ln>
            <a:noFill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bg1"/>
                </a:solidFill>
              </a:rPr>
              <a:t>Chesscells</a:t>
            </a:r>
            <a:r>
              <a:rPr lang="en-US" dirty="0" smtClean="0">
                <a:solidFill>
                  <a:schemeClr val="bg1"/>
                </a:solidFill>
              </a:rPr>
              <a:t> Detect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098406" y="2884868"/>
            <a:ext cx="2133600" cy="381000"/>
          </a:xfrm>
          <a:prstGeom prst="rect">
            <a:avLst/>
          </a:prstGeom>
          <a:solidFill>
            <a:srgbClr val="E1CCF0"/>
          </a:solidFill>
          <a:ln>
            <a:noFill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Movement Detect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143000"/>
            <a:ext cx="5768796" cy="2663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Rectangle 8"/>
          <p:cNvSpPr/>
          <p:nvPr/>
        </p:nvSpPr>
        <p:spPr>
          <a:xfrm>
            <a:off x="7086600" y="3418268"/>
            <a:ext cx="2133600" cy="381000"/>
          </a:xfrm>
          <a:prstGeom prst="rect">
            <a:avLst/>
          </a:prstGeom>
          <a:solidFill>
            <a:srgbClr val="E1CCF0"/>
          </a:solidFill>
          <a:ln>
            <a:noFill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PGN Generation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1039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Preparation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489879" y="1818068"/>
            <a:ext cx="2743200" cy="381000"/>
          </a:xfrm>
          <a:prstGeom prst="rect">
            <a:avLst/>
          </a:prstGeom>
          <a:solidFill>
            <a:srgbClr val="B482DA"/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Chessboard Detect (3/8)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086600" y="1261056"/>
            <a:ext cx="2133600" cy="381000"/>
          </a:xfrm>
          <a:prstGeom prst="rect">
            <a:avLst/>
          </a:prstGeom>
          <a:solidFill>
            <a:srgbClr val="E1CCF0"/>
          </a:solidFill>
          <a:ln>
            <a:noFill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General Description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098406" y="2351468"/>
            <a:ext cx="2133600" cy="381000"/>
          </a:xfrm>
          <a:prstGeom prst="rect">
            <a:avLst/>
          </a:prstGeom>
          <a:solidFill>
            <a:srgbClr val="E1CCF0"/>
          </a:solidFill>
          <a:ln>
            <a:noFill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bg1"/>
                </a:solidFill>
              </a:rPr>
              <a:t>Chesscells</a:t>
            </a:r>
            <a:r>
              <a:rPr lang="en-US" dirty="0" smtClean="0">
                <a:solidFill>
                  <a:schemeClr val="bg1"/>
                </a:solidFill>
              </a:rPr>
              <a:t> Detect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098406" y="2884868"/>
            <a:ext cx="2133600" cy="381000"/>
          </a:xfrm>
          <a:prstGeom prst="rect">
            <a:avLst/>
          </a:prstGeom>
          <a:solidFill>
            <a:srgbClr val="E1CCF0"/>
          </a:solidFill>
          <a:ln>
            <a:noFill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Movement Detect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086600" y="3418268"/>
            <a:ext cx="2133600" cy="381000"/>
          </a:xfrm>
          <a:prstGeom prst="rect">
            <a:avLst/>
          </a:prstGeom>
          <a:solidFill>
            <a:srgbClr val="E1CCF0"/>
          </a:solidFill>
          <a:ln>
            <a:noFill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PGN Generation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27" name="Picture 3" descr="E:\Documents\Dokumen Dennis\Dokumen_Skripsi\Lyx Dennis Bahasa Inggris semua muanya\gambar\cb-canny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45"/>
          <a:stretch/>
        </p:blipFill>
        <p:spPr bwMode="auto">
          <a:xfrm>
            <a:off x="660042" y="1904017"/>
            <a:ext cx="5054958" cy="3880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E:\Documents\Dokumen Dennis\Dokumen_Skripsi\Lyx Dennis Bahasa Inggris semua muanya\gambar\cb-morph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768" y="1910191"/>
            <a:ext cx="5046232" cy="3881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6096000" cy="4800600"/>
          </a:xfrm>
        </p:spPr>
        <p:txBody>
          <a:bodyPr/>
          <a:lstStyle/>
          <a:p>
            <a:r>
              <a:rPr lang="en-US" sz="1800" dirty="0" smtClean="0"/>
              <a:t>Gray-scale, Gaussian Filter, Canny, and Closing Morphology performed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06950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 Approximated Chessboard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6096000" cy="4800600"/>
          </a:xfrm>
        </p:spPr>
        <p:txBody>
          <a:bodyPr/>
          <a:lstStyle/>
          <a:p>
            <a:r>
              <a:rPr lang="en-US" sz="2800" dirty="0" smtClean="0"/>
              <a:t>The </a:t>
            </a:r>
            <a:r>
              <a:rPr lang="en-US" sz="2800" dirty="0" smtClean="0"/>
              <a:t>simple process of chessboard detection is as follows: </a:t>
            </a:r>
          </a:p>
          <a:p>
            <a:endParaRPr lang="en-US" sz="2400" dirty="0" smtClean="0"/>
          </a:p>
          <a:p>
            <a:pPr marL="514350" indent="-514350">
              <a:buFont typeface="+mj-lt"/>
              <a:buAutoNum type="arabicPeriod"/>
            </a:pPr>
            <a:r>
              <a:rPr lang="en-US" sz="2400" dirty="0" smtClean="0"/>
              <a:t>Performed by Contour Tracing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 smtClean="0"/>
              <a:t>Followed by searching for the rectangle shape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 smtClean="0"/>
              <a:t>The largest area of rectangle is assumed as the Approximated Chessboard</a:t>
            </a:r>
          </a:p>
        </p:txBody>
      </p:sp>
      <p:sp>
        <p:nvSpPr>
          <p:cNvPr id="4" name="Rectangle 3"/>
          <p:cNvSpPr/>
          <p:nvPr/>
        </p:nvSpPr>
        <p:spPr>
          <a:xfrm>
            <a:off x="6489879" y="1818068"/>
            <a:ext cx="2743200" cy="381000"/>
          </a:xfrm>
          <a:prstGeom prst="rect">
            <a:avLst/>
          </a:prstGeom>
          <a:solidFill>
            <a:srgbClr val="B482DA"/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Chessboard Detect (4/8)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086600" y="1261056"/>
            <a:ext cx="2133600" cy="381000"/>
          </a:xfrm>
          <a:prstGeom prst="rect">
            <a:avLst/>
          </a:prstGeom>
          <a:solidFill>
            <a:srgbClr val="E1CCF0"/>
          </a:solidFill>
          <a:ln>
            <a:noFill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General Description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098406" y="2351468"/>
            <a:ext cx="2133600" cy="381000"/>
          </a:xfrm>
          <a:prstGeom prst="rect">
            <a:avLst/>
          </a:prstGeom>
          <a:solidFill>
            <a:srgbClr val="E1CCF0"/>
          </a:solidFill>
          <a:ln>
            <a:noFill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bg1"/>
                </a:solidFill>
              </a:rPr>
              <a:t>Chesscells</a:t>
            </a:r>
            <a:r>
              <a:rPr lang="en-US" dirty="0" smtClean="0">
                <a:solidFill>
                  <a:schemeClr val="bg1"/>
                </a:solidFill>
              </a:rPr>
              <a:t> Detect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098406" y="2884868"/>
            <a:ext cx="2133600" cy="381000"/>
          </a:xfrm>
          <a:prstGeom prst="rect">
            <a:avLst/>
          </a:prstGeom>
          <a:solidFill>
            <a:srgbClr val="E1CCF0"/>
          </a:solidFill>
          <a:ln>
            <a:noFill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Movement Detect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086600" y="3418268"/>
            <a:ext cx="2133600" cy="381000"/>
          </a:xfrm>
          <a:prstGeom prst="rect">
            <a:avLst/>
          </a:prstGeom>
          <a:solidFill>
            <a:srgbClr val="E1CCF0"/>
          </a:solidFill>
          <a:ln>
            <a:noFill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PGN Generation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6249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 Approximated Chessboard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6096000" cy="4800600"/>
          </a:xfrm>
        </p:spPr>
        <p:txBody>
          <a:bodyPr/>
          <a:lstStyle/>
          <a:p>
            <a:r>
              <a:rPr lang="en-US" sz="1800" dirty="0" smtClean="0"/>
              <a:t>The output of Find Approximated Chessboard is a vector of Points that represents the Chessboard Vertices.</a:t>
            </a:r>
            <a:endParaRPr lang="en-US" sz="1800" dirty="0"/>
          </a:p>
        </p:txBody>
      </p:sp>
      <p:sp>
        <p:nvSpPr>
          <p:cNvPr id="4" name="Rectangle 3"/>
          <p:cNvSpPr/>
          <p:nvPr/>
        </p:nvSpPr>
        <p:spPr>
          <a:xfrm>
            <a:off x="6489879" y="1818068"/>
            <a:ext cx="2743200" cy="381000"/>
          </a:xfrm>
          <a:prstGeom prst="rect">
            <a:avLst/>
          </a:prstGeom>
          <a:solidFill>
            <a:srgbClr val="B482DA"/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Chessboard Detect (5/8)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086600" y="1261056"/>
            <a:ext cx="2133600" cy="381000"/>
          </a:xfrm>
          <a:prstGeom prst="rect">
            <a:avLst/>
          </a:prstGeom>
          <a:solidFill>
            <a:srgbClr val="E1CCF0"/>
          </a:solidFill>
          <a:ln>
            <a:noFill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General Description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098406" y="2351468"/>
            <a:ext cx="2133600" cy="381000"/>
          </a:xfrm>
          <a:prstGeom prst="rect">
            <a:avLst/>
          </a:prstGeom>
          <a:solidFill>
            <a:srgbClr val="E1CCF0"/>
          </a:solidFill>
          <a:ln>
            <a:noFill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bg1"/>
                </a:solidFill>
              </a:rPr>
              <a:t>Chesscells</a:t>
            </a:r>
            <a:r>
              <a:rPr lang="en-US" dirty="0" smtClean="0">
                <a:solidFill>
                  <a:schemeClr val="bg1"/>
                </a:solidFill>
              </a:rPr>
              <a:t> Detect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098406" y="2884868"/>
            <a:ext cx="2133600" cy="381000"/>
          </a:xfrm>
          <a:prstGeom prst="rect">
            <a:avLst/>
          </a:prstGeom>
          <a:solidFill>
            <a:srgbClr val="E1CCF0"/>
          </a:solidFill>
          <a:ln>
            <a:noFill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Movement Detect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086600" y="3418268"/>
            <a:ext cx="2133600" cy="381000"/>
          </a:xfrm>
          <a:prstGeom prst="rect">
            <a:avLst/>
          </a:prstGeom>
          <a:solidFill>
            <a:srgbClr val="E1CCF0"/>
          </a:solidFill>
          <a:ln>
            <a:noFill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PGN Generation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098" name="Picture 2" descr="E:\Documents\Dokumen Dennis\Dokumen_Skripsi\Lyx Dennis Bahasa Inggris semua muanya\gambar\cb-detect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893474"/>
            <a:ext cx="4935538" cy="3811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7414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 Actual Chessboard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6096000" cy="4800600"/>
          </a:xfrm>
        </p:spPr>
        <p:txBody>
          <a:bodyPr/>
          <a:lstStyle/>
          <a:p>
            <a:r>
              <a:rPr lang="en-US" sz="2400" dirty="0" smtClean="0"/>
              <a:t>Taking a decision by using one detection experiments is vulnerable to an error </a:t>
            </a:r>
          </a:p>
          <a:p>
            <a:r>
              <a:rPr lang="en-US" sz="2400" dirty="0" smtClean="0"/>
              <a:t>To reduce the occurrence of errors, vertices position data collection is performed</a:t>
            </a:r>
          </a:p>
          <a:p>
            <a:r>
              <a:rPr lang="en-US" sz="2400" dirty="0" smtClean="0"/>
              <a:t>Mode, one of statistical method, chosen.</a:t>
            </a:r>
          </a:p>
          <a:p>
            <a:r>
              <a:rPr lang="en-US" sz="2400" dirty="0" smtClean="0"/>
              <a:t>Find Actual Chessboard will stabilize chessboard detection process</a:t>
            </a:r>
            <a:endParaRPr lang="en-US" sz="2400" dirty="0"/>
          </a:p>
        </p:txBody>
      </p:sp>
      <p:sp>
        <p:nvSpPr>
          <p:cNvPr id="4" name="Rectangle 3"/>
          <p:cNvSpPr/>
          <p:nvPr/>
        </p:nvSpPr>
        <p:spPr>
          <a:xfrm>
            <a:off x="6489879" y="1818068"/>
            <a:ext cx="2743200" cy="381000"/>
          </a:xfrm>
          <a:prstGeom prst="rect">
            <a:avLst/>
          </a:prstGeom>
          <a:solidFill>
            <a:srgbClr val="B482DA"/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Chessboard Detect (6/8)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086600" y="1261056"/>
            <a:ext cx="2133600" cy="381000"/>
          </a:xfrm>
          <a:prstGeom prst="rect">
            <a:avLst/>
          </a:prstGeom>
          <a:solidFill>
            <a:srgbClr val="E1CCF0"/>
          </a:solidFill>
          <a:ln>
            <a:noFill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General Description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098406" y="2351468"/>
            <a:ext cx="2133600" cy="381000"/>
          </a:xfrm>
          <a:prstGeom prst="rect">
            <a:avLst/>
          </a:prstGeom>
          <a:solidFill>
            <a:srgbClr val="E1CCF0"/>
          </a:solidFill>
          <a:ln>
            <a:noFill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bg1"/>
                </a:solidFill>
              </a:rPr>
              <a:t>Chesscells</a:t>
            </a:r>
            <a:r>
              <a:rPr lang="en-US" dirty="0" smtClean="0">
                <a:solidFill>
                  <a:schemeClr val="bg1"/>
                </a:solidFill>
              </a:rPr>
              <a:t> Detect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098406" y="2884868"/>
            <a:ext cx="2133600" cy="381000"/>
          </a:xfrm>
          <a:prstGeom prst="rect">
            <a:avLst/>
          </a:prstGeom>
          <a:solidFill>
            <a:srgbClr val="E1CCF0"/>
          </a:solidFill>
          <a:ln>
            <a:noFill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Movement Detect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086600" y="3418268"/>
            <a:ext cx="2133600" cy="381000"/>
          </a:xfrm>
          <a:prstGeom prst="rect">
            <a:avLst/>
          </a:prstGeom>
          <a:solidFill>
            <a:srgbClr val="E1CCF0"/>
          </a:solidFill>
          <a:ln>
            <a:noFill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PGN Generation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6701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 Actual Chessboard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489879" y="1818068"/>
            <a:ext cx="2743200" cy="381000"/>
          </a:xfrm>
          <a:prstGeom prst="rect">
            <a:avLst/>
          </a:prstGeom>
          <a:solidFill>
            <a:srgbClr val="B482DA"/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Chessboard Detect (7/8)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086600" y="1261056"/>
            <a:ext cx="2133600" cy="381000"/>
          </a:xfrm>
          <a:prstGeom prst="rect">
            <a:avLst/>
          </a:prstGeom>
          <a:solidFill>
            <a:srgbClr val="E1CCF0"/>
          </a:solidFill>
          <a:ln>
            <a:noFill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General Description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098406" y="2351468"/>
            <a:ext cx="2133600" cy="381000"/>
          </a:xfrm>
          <a:prstGeom prst="rect">
            <a:avLst/>
          </a:prstGeom>
          <a:solidFill>
            <a:srgbClr val="E1CCF0"/>
          </a:solidFill>
          <a:ln>
            <a:noFill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bg1"/>
                </a:solidFill>
              </a:rPr>
              <a:t>Chesscells</a:t>
            </a:r>
            <a:r>
              <a:rPr lang="en-US" dirty="0" smtClean="0">
                <a:solidFill>
                  <a:schemeClr val="bg1"/>
                </a:solidFill>
              </a:rPr>
              <a:t> Detect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098406" y="2884868"/>
            <a:ext cx="2133600" cy="381000"/>
          </a:xfrm>
          <a:prstGeom prst="rect">
            <a:avLst/>
          </a:prstGeom>
          <a:solidFill>
            <a:srgbClr val="E1CCF0"/>
          </a:solidFill>
          <a:ln>
            <a:noFill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Movement Detect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086600" y="3418268"/>
            <a:ext cx="2133600" cy="381000"/>
          </a:xfrm>
          <a:prstGeom prst="rect">
            <a:avLst/>
          </a:prstGeom>
          <a:solidFill>
            <a:srgbClr val="E1CCF0"/>
          </a:solidFill>
          <a:ln>
            <a:noFill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PGN Generation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050" name="Picture 2" descr="E:\Documents\Dokumen Dennis\Dokumen_Skripsi\Lyx Dennis Bahasa Inggris semua muanya\gambar\modus kotak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886" y="3414186"/>
            <a:ext cx="5257801" cy="2306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E:\Documents\Dokumen Dennis\Dokumen_Skripsi\Lyx Dennis Bahasa Inggris semua muanya\gambar\mean kotak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007649"/>
            <a:ext cx="5268687" cy="2194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7525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Wrap </a:t>
            </a:r>
            <a:r>
              <a:rPr lang="en-US" dirty="0" smtClean="0"/>
              <a:t>Chessboard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6096000" cy="4800600"/>
          </a:xfrm>
        </p:spPr>
        <p:txBody>
          <a:bodyPr/>
          <a:lstStyle/>
          <a:p>
            <a:r>
              <a:rPr lang="en-US" sz="2000" dirty="0" smtClean="0"/>
              <a:t>Chessboard not always in well positioned ,Geometric Transformation can fix chessboard position</a:t>
            </a:r>
            <a:endParaRPr lang="en-US" sz="2000" dirty="0"/>
          </a:p>
        </p:txBody>
      </p:sp>
      <p:sp>
        <p:nvSpPr>
          <p:cNvPr id="4" name="Rectangle 3"/>
          <p:cNvSpPr/>
          <p:nvPr/>
        </p:nvSpPr>
        <p:spPr>
          <a:xfrm>
            <a:off x="6489879" y="1818068"/>
            <a:ext cx="2743200" cy="381000"/>
          </a:xfrm>
          <a:prstGeom prst="rect">
            <a:avLst/>
          </a:prstGeom>
          <a:solidFill>
            <a:srgbClr val="B482DA"/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Chessboard Detect (8/8)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086600" y="1261056"/>
            <a:ext cx="2133600" cy="381000"/>
          </a:xfrm>
          <a:prstGeom prst="rect">
            <a:avLst/>
          </a:prstGeom>
          <a:solidFill>
            <a:srgbClr val="E1CCF0"/>
          </a:solidFill>
          <a:ln>
            <a:noFill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General Description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098406" y="2351468"/>
            <a:ext cx="2133600" cy="381000"/>
          </a:xfrm>
          <a:prstGeom prst="rect">
            <a:avLst/>
          </a:prstGeom>
          <a:solidFill>
            <a:srgbClr val="E1CCF0"/>
          </a:solidFill>
          <a:ln>
            <a:noFill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bg1"/>
                </a:solidFill>
              </a:rPr>
              <a:t>Chesscells</a:t>
            </a:r>
            <a:r>
              <a:rPr lang="en-US" dirty="0" smtClean="0">
                <a:solidFill>
                  <a:schemeClr val="bg1"/>
                </a:solidFill>
              </a:rPr>
              <a:t> Detect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098406" y="2884868"/>
            <a:ext cx="2133600" cy="381000"/>
          </a:xfrm>
          <a:prstGeom prst="rect">
            <a:avLst/>
          </a:prstGeom>
          <a:solidFill>
            <a:srgbClr val="E1CCF0"/>
          </a:solidFill>
          <a:ln>
            <a:noFill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Movement Detect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086600" y="3418268"/>
            <a:ext cx="2133600" cy="381000"/>
          </a:xfrm>
          <a:prstGeom prst="rect">
            <a:avLst/>
          </a:prstGeom>
          <a:solidFill>
            <a:srgbClr val="E1CCF0"/>
          </a:solidFill>
          <a:ln>
            <a:noFill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PGN Generation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9" name="Picture 2" descr="E:\Documents\Dokumen Dennis\Dokumen_Skripsi\Lyx Dennis Bahasa Inggris semua muanya\gambar\undistortedchessboar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033968"/>
            <a:ext cx="3810000" cy="3800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8773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Chesscells</a:t>
            </a:r>
            <a:r>
              <a:rPr lang="en-US" dirty="0" smtClean="0"/>
              <a:t> Detection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6096000" cy="4800600"/>
          </a:xfrm>
        </p:spPr>
        <p:txBody>
          <a:bodyPr/>
          <a:lstStyle/>
          <a:p>
            <a:r>
              <a:rPr lang="en-US" sz="2800" dirty="0" smtClean="0"/>
              <a:t>Is a phase to determine the placement of each </a:t>
            </a:r>
            <a:r>
              <a:rPr lang="en-US" sz="2800" dirty="0" err="1" smtClean="0"/>
              <a:t>chesscells</a:t>
            </a:r>
            <a:r>
              <a:rPr lang="en-US" sz="2800" dirty="0" smtClean="0"/>
              <a:t>.</a:t>
            </a:r>
          </a:p>
          <a:p>
            <a:r>
              <a:rPr lang="en-US" sz="2800" dirty="0" smtClean="0"/>
              <a:t>Highly participates in chess piece movement detection.</a:t>
            </a:r>
          </a:p>
          <a:p>
            <a:r>
              <a:rPr lang="en-US" sz="2800" dirty="0" smtClean="0"/>
              <a:t>The goal is to give in identity to the entire cells.</a:t>
            </a:r>
          </a:p>
        </p:txBody>
      </p:sp>
      <p:sp>
        <p:nvSpPr>
          <p:cNvPr id="4" name="Rectangle 3"/>
          <p:cNvSpPr/>
          <p:nvPr/>
        </p:nvSpPr>
        <p:spPr>
          <a:xfrm>
            <a:off x="6489879" y="2351468"/>
            <a:ext cx="2743200" cy="381000"/>
          </a:xfrm>
          <a:prstGeom prst="rect">
            <a:avLst/>
          </a:prstGeom>
          <a:solidFill>
            <a:srgbClr val="B482DA"/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bg1"/>
                </a:solidFill>
              </a:rPr>
              <a:t>Chesscells</a:t>
            </a:r>
            <a:r>
              <a:rPr lang="en-US" dirty="0" smtClean="0">
                <a:solidFill>
                  <a:schemeClr val="bg1"/>
                </a:solidFill>
              </a:rPr>
              <a:t> Detect (</a:t>
            </a:r>
            <a:r>
              <a:rPr lang="en-US" dirty="0" smtClean="0">
                <a:solidFill>
                  <a:schemeClr val="bg1"/>
                </a:solidFill>
              </a:rPr>
              <a:t>1/10)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086600" y="1261056"/>
            <a:ext cx="2133600" cy="381000"/>
          </a:xfrm>
          <a:prstGeom prst="rect">
            <a:avLst/>
          </a:prstGeom>
          <a:solidFill>
            <a:srgbClr val="E1CCF0"/>
          </a:solidFill>
          <a:ln>
            <a:noFill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General Description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098406" y="1828800"/>
            <a:ext cx="2133600" cy="381000"/>
          </a:xfrm>
          <a:prstGeom prst="rect">
            <a:avLst/>
          </a:prstGeom>
          <a:solidFill>
            <a:srgbClr val="E1CCF0"/>
          </a:solidFill>
          <a:ln>
            <a:noFill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Chessboard Detect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098406" y="2884868"/>
            <a:ext cx="2133600" cy="381000"/>
          </a:xfrm>
          <a:prstGeom prst="rect">
            <a:avLst/>
          </a:prstGeom>
          <a:solidFill>
            <a:srgbClr val="E1CCF0"/>
          </a:solidFill>
          <a:ln>
            <a:noFill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Movement Detect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086600" y="3418268"/>
            <a:ext cx="2133600" cy="381000"/>
          </a:xfrm>
          <a:prstGeom prst="rect">
            <a:avLst/>
          </a:prstGeom>
          <a:solidFill>
            <a:srgbClr val="E1CCF0"/>
          </a:solidFill>
          <a:ln>
            <a:noFill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PGN Generation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3244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235656"/>
            <a:ext cx="5629275" cy="2486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Chesscells</a:t>
            </a:r>
            <a:r>
              <a:rPr lang="en-US" dirty="0" smtClean="0"/>
              <a:t> Detection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3837" y="3229736"/>
            <a:ext cx="6096000" cy="2677732"/>
          </a:xfrm>
        </p:spPr>
        <p:txBody>
          <a:bodyPr/>
          <a:lstStyle/>
          <a:p>
            <a:r>
              <a:rPr lang="en-US" sz="2400" dirty="0" err="1" smtClean="0"/>
              <a:t>Chesscells</a:t>
            </a:r>
            <a:r>
              <a:rPr lang="en-US" sz="2400" dirty="0" smtClean="0"/>
              <a:t> Detection is subdivided</a:t>
            </a:r>
            <a:br>
              <a:rPr lang="en-US" sz="2400" dirty="0" smtClean="0"/>
            </a:br>
            <a:r>
              <a:rPr lang="en-US" sz="2400" dirty="0" smtClean="0"/>
              <a:t>into </a:t>
            </a:r>
            <a:r>
              <a:rPr lang="en-US" sz="2400" dirty="0" smtClean="0"/>
              <a:t>five phases:</a:t>
            </a:r>
            <a:endParaRPr lang="en-US" sz="2400" dirty="0" smtClean="0"/>
          </a:p>
          <a:p>
            <a:pPr marL="914400" lvl="1" indent="-457200">
              <a:buFont typeface="+mj-lt"/>
              <a:buAutoNum type="arabicPeriod"/>
            </a:pPr>
            <a:r>
              <a:rPr lang="en-US" sz="2000" dirty="0" smtClean="0"/>
              <a:t>Preparation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 smtClean="0"/>
              <a:t>Hough Transformation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 smtClean="0"/>
              <a:t>Lines selection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 smtClean="0"/>
              <a:t>Find intersection lines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 smtClean="0"/>
              <a:t>Cell identification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6489879" y="2351468"/>
            <a:ext cx="2743200" cy="381000"/>
          </a:xfrm>
          <a:prstGeom prst="rect">
            <a:avLst/>
          </a:prstGeom>
          <a:solidFill>
            <a:srgbClr val="B482DA"/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bg1"/>
                </a:solidFill>
              </a:rPr>
              <a:t>Chesscells</a:t>
            </a:r>
            <a:r>
              <a:rPr lang="en-US" dirty="0" smtClean="0">
                <a:solidFill>
                  <a:schemeClr val="bg1"/>
                </a:solidFill>
              </a:rPr>
              <a:t> Detect (</a:t>
            </a:r>
            <a:r>
              <a:rPr lang="en-US" dirty="0" smtClean="0">
                <a:solidFill>
                  <a:schemeClr val="bg1"/>
                </a:solidFill>
              </a:rPr>
              <a:t>2/10)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086600" y="1261056"/>
            <a:ext cx="2133600" cy="381000"/>
          </a:xfrm>
          <a:prstGeom prst="rect">
            <a:avLst/>
          </a:prstGeom>
          <a:solidFill>
            <a:srgbClr val="E1CCF0"/>
          </a:solidFill>
          <a:ln>
            <a:noFill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General Description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098406" y="1828800"/>
            <a:ext cx="2133600" cy="381000"/>
          </a:xfrm>
          <a:prstGeom prst="rect">
            <a:avLst/>
          </a:prstGeom>
          <a:solidFill>
            <a:srgbClr val="E1CCF0"/>
          </a:solidFill>
          <a:ln>
            <a:noFill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Chessboard Detect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098406" y="2884868"/>
            <a:ext cx="2133600" cy="381000"/>
          </a:xfrm>
          <a:prstGeom prst="rect">
            <a:avLst/>
          </a:prstGeom>
          <a:solidFill>
            <a:srgbClr val="E1CCF0"/>
          </a:solidFill>
          <a:ln>
            <a:noFill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Movement Detect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086600" y="3418268"/>
            <a:ext cx="2133600" cy="381000"/>
          </a:xfrm>
          <a:prstGeom prst="rect">
            <a:avLst/>
          </a:prstGeom>
          <a:solidFill>
            <a:srgbClr val="E1CCF0"/>
          </a:solidFill>
          <a:ln>
            <a:noFill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PGN Generation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8230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graphicFrame>
        <p:nvGraphicFramePr>
          <p:cNvPr id="3" name="Content Placeholder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30891290"/>
              </p:ext>
            </p:extLst>
          </p:nvPr>
        </p:nvGraphicFramePr>
        <p:xfrm>
          <a:off x="228600" y="762000"/>
          <a:ext cx="8610600" cy="4800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41343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Preparation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489879" y="2351468"/>
            <a:ext cx="2743200" cy="381000"/>
          </a:xfrm>
          <a:prstGeom prst="rect">
            <a:avLst/>
          </a:prstGeom>
          <a:solidFill>
            <a:srgbClr val="B482DA"/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bg1"/>
                </a:solidFill>
              </a:rPr>
              <a:t>Chesscells</a:t>
            </a:r>
            <a:r>
              <a:rPr lang="en-US" dirty="0" smtClean="0">
                <a:solidFill>
                  <a:schemeClr val="bg1"/>
                </a:solidFill>
              </a:rPr>
              <a:t> Detect (</a:t>
            </a:r>
            <a:r>
              <a:rPr lang="en-US" dirty="0" smtClean="0">
                <a:solidFill>
                  <a:schemeClr val="bg1"/>
                </a:solidFill>
              </a:rPr>
              <a:t>3/10)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086600" y="1261056"/>
            <a:ext cx="2133600" cy="381000"/>
          </a:xfrm>
          <a:prstGeom prst="rect">
            <a:avLst/>
          </a:prstGeom>
          <a:solidFill>
            <a:srgbClr val="E1CCF0"/>
          </a:solidFill>
          <a:ln>
            <a:noFill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General Description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098406" y="1828800"/>
            <a:ext cx="2133600" cy="381000"/>
          </a:xfrm>
          <a:prstGeom prst="rect">
            <a:avLst/>
          </a:prstGeom>
          <a:solidFill>
            <a:srgbClr val="E1CCF0"/>
          </a:solidFill>
          <a:ln>
            <a:noFill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Chessboard Detect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098406" y="2884868"/>
            <a:ext cx="2133600" cy="381000"/>
          </a:xfrm>
          <a:prstGeom prst="rect">
            <a:avLst/>
          </a:prstGeom>
          <a:solidFill>
            <a:srgbClr val="E1CCF0"/>
          </a:solidFill>
          <a:ln>
            <a:noFill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Movement Detect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7086600" y="3418268"/>
            <a:ext cx="2133600" cy="381000"/>
          </a:xfrm>
          <a:prstGeom prst="rect">
            <a:avLst/>
          </a:prstGeom>
          <a:solidFill>
            <a:srgbClr val="E1CCF0"/>
          </a:solidFill>
          <a:ln>
            <a:noFill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PGN Generation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122" name="Picture 2" descr="E:\Documents\Dokumen Dennis\Dokumen_Skripsi\Lyx Dennis Bahasa Inggris semua muanya\gambar\cc-threshol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531" y="1941750"/>
            <a:ext cx="3952469" cy="3942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6096000" cy="4800600"/>
          </a:xfrm>
        </p:spPr>
        <p:txBody>
          <a:bodyPr/>
          <a:lstStyle/>
          <a:p>
            <a:r>
              <a:rPr lang="en-US" sz="1800" dirty="0" smtClean="0"/>
              <a:t>Gray-scale, Gaussian Filter, Threshold, and Closing Morphology performed.</a:t>
            </a:r>
            <a:endParaRPr lang="en-US" sz="1800" dirty="0"/>
          </a:p>
        </p:txBody>
      </p:sp>
      <p:pic>
        <p:nvPicPr>
          <p:cNvPr id="7170" name="Picture 2" descr="E:\Documents\Dokumen Dennis\Dokumen_Skripsi\Lyx Dennis Bahasa Inggris semua muanya\gambar\cc-openin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664" y="1941751"/>
            <a:ext cx="4011906" cy="400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3461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Hough Transform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6096000" cy="4800600"/>
          </a:xfrm>
        </p:spPr>
        <p:txBody>
          <a:bodyPr/>
          <a:lstStyle/>
          <a:p>
            <a:r>
              <a:rPr lang="en-US" sz="2800" dirty="0" smtClean="0"/>
              <a:t>Corner detection will behave not expected since the chess piece will also detected as corner.</a:t>
            </a:r>
          </a:p>
          <a:p>
            <a:r>
              <a:rPr lang="en-US" sz="2800" dirty="0" smtClean="0"/>
              <a:t>Cell can be detected by its lines</a:t>
            </a:r>
          </a:p>
          <a:p>
            <a:r>
              <a:rPr lang="en-US" sz="2800" dirty="0" smtClean="0"/>
              <a:t>Hough Transform performed to detect the lines within the chessboard</a:t>
            </a:r>
          </a:p>
        </p:txBody>
      </p:sp>
      <p:sp>
        <p:nvSpPr>
          <p:cNvPr id="4" name="Rectangle 3"/>
          <p:cNvSpPr/>
          <p:nvPr/>
        </p:nvSpPr>
        <p:spPr>
          <a:xfrm>
            <a:off x="6489879" y="2351468"/>
            <a:ext cx="2743200" cy="381000"/>
          </a:xfrm>
          <a:prstGeom prst="rect">
            <a:avLst/>
          </a:prstGeom>
          <a:solidFill>
            <a:srgbClr val="B482DA"/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bg1"/>
                </a:solidFill>
              </a:rPr>
              <a:t>Chesscells</a:t>
            </a:r>
            <a:r>
              <a:rPr lang="en-US" dirty="0" smtClean="0">
                <a:solidFill>
                  <a:schemeClr val="bg1"/>
                </a:solidFill>
              </a:rPr>
              <a:t> Detect (</a:t>
            </a:r>
            <a:r>
              <a:rPr lang="en-US" dirty="0" smtClean="0">
                <a:solidFill>
                  <a:schemeClr val="bg1"/>
                </a:solidFill>
              </a:rPr>
              <a:t>4/10)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086600" y="1261056"/>
            <a:ext cx="2133600" cy="381000"/>
          </a:xfrm>
          <a:prstGeom prst="rect">
            <a:avLst/>
          </a:prstGeom>
          <a:solidFill>
            <a:srgbClr val="E1CCF0"/>
          </a:solidFill>
          <a:ln>
            <a:noFill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General Description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098406" y="1828800"/>
            <a:ext cx="2133600" cy="381000"/>
          </a:xfrm>
          <a:prstGeom prst="rect">
            <a:avLst/>
          </a:prstGeom>
          <a:solidFill>
            <a:srgbClr val="E1CCF0"/>
          </a:solidFill>
          <a:ln>
            <a:noFill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Chessboard Detect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098406" y="2884868"/>
            <a:ext cx="2133600" cy="381000"/>
          </a:xfrm>
          <a:prstGeom prst="rect">
            <a:avLst/>
          </a:prstGeom>
          <a:solidFill>
            <a:srgbClr val="E1CCF0"/>
          </a:solidFill>
          <a:ln>
            <a:noFill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Movement Detect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086600" y="3418268"/>
            <a:ext cx="2133600" cy="381000"/>
          </a:xfrm>
          <a:prstGeom prst="rect">
            <a:avLst/>
          </a:prstGeom>
          <a:solidFill>
            <a:srgbClr val="E1CCF0"/>
          </a:solidFill>
          <a:ln>
            <a:noFill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PGN Generation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6013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Hough Transform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489879" y="2351468"/>
            <a:ext cx="2743200" cy="381000"/>
          </a:xfrm>
          <a:prstGeom prst="rect">
            <a:avLst/>
          </a:prstGeom>
          <a:solidFill>
            <a:srgbClr val="B482DA"/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bg1"/>
                </a:solidFill>
              </a:rPr>
              <a:t>Chesscells</a:t>
            </a:r>
            <a:r>
              <a:rPr lang="en-US" dirty="0" smtClean="0">
                <a:solidFill>
                  <a:schemeClr val="bg1"/>
                </a:solidFill>
              </a:rPr>
              <a:t> Detect (</a:t>
            </a:r>
            <a:r>
              <a:rPr lang="en-US" dirty="0" smtClean="0">
                <a:solidFill>
                  <a:schemeClr val="bg1"/>
                </a:solidFill>
              </a:rPr>
              <a:t>5/10)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086600" y="1261056"/>
            <a:ext cx="2133600" cy="381000"/>
          </a:xfrm>
          <a:prstGeom prst="rect">
            <a:avLst/>
          </a:prstGeom>
          <a:solidFill>
            <a:srgbClr val="E1CCF0"/>
          </a:solidFill>
          <a:ln>
            <a:noFill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General Description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098406" y="1828800"/>
            <a:ext cx="2133600" cy="381000"/>
          </a:xfrm>
          <a:prstGeom prst="rect">
            <a:avLst/>
          </a:prstGeom>
          <a:solidFill>
            <a:srgbClr val="E1CCF0"/>
          </a:solidFill>
          <a:ln>
            <a:noFill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Chessboard Detect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098406" y="2884868"/>
            <a:ext cx="2133600" cy="381000"/>
          </a:xfrm>
          <a:prstGeom prst="rect">
            <a:avLst/>
          </a:prstGeom>
          <a:solidFill>
            <a:srgbClr val="E1CCF0"/>
          </a:solidFill>
          <a:ln>
            <a:noFill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Movement Detect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8194" name="Picture 2" descr="E:\Documents\Dokumen Dennis\Dokumen_Skripsi\Lyx Dennis Bahasa Inggris semua muanya\gambar\cc-houghline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875" y="1261056"/>
            <a:ext cx="4352925" cy="4331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7086600" y="3418268"/>
            <a:ext cx="2133600" cy="381000"/>
          </a:xfrm>
          <a:prstGeom prst="rect">
            <a:avLst/>
          </a:prstGeom>
          <a:solidFill>
            <a:srgbClr val="E1CCF0"/>
          </a:solidFill>
          <a:ln>
            <a:noFill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PGN Generation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792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 smtClean="0"/>
              <a:t>Lines Selection</a:t>
            </a:r>
            <a:endParaRPr lang="en-US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6096000" cy="4800600"/>
          </a:xfrm>
        </p:spPr>
        <p:txBody>
          <a:bodyPr/>
          <a:lstStyle/>
          <a:p>
            <a:r>
              <a:rPr lang="en-US" sz="2400" dirty="0" smtClean="0"/>
              <a:t>Lines Selection is performed since the detected lines are numerous.</a:t>
            </a:r>
          </a:p>
          <a:p>
            <a:r>
              <a:rPr lang="en-US" sz="2400" dirty="0" smtClean="0"/>
              <a:t>The rules to obtain expected lines are:</a:t>
            </a:r>
          </a:p>
          <a:p>
            <a:endParaRPr lang="en-US" sz="2400" dirty="0" smtClean="0"/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The only accepted lines is the straight lines.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If there were adjacent straight lines, basic statistic mean operation performed to create new lines that represents them.</a:t>
            </a:r>
          </a:p>
          <a:p>
            <a:endParaRPr lang="en-US" sz="2400" dirty="0" smtClean="0"/>
          </a:p>
        </p:txBody>
      </p:sp>
      <p:sp>
        <p:nvSpPr>
          <p:cNvPr id="4" name="Rectangle 3"/>
          <p:cNvSpPr/>
          <p:nvPr/>
        </p:nvSpPr>
        <p:spPr>
          <a:xfrm>
            <a:off x="6489879" y="2351468"/>
            <a:ext cx="2743200" cy="381000"/>
          </a:xfrm>
          <a:prstGeom prst="rect">
            <a:avLst/>
          </a:prstGeom>
          <a:solidFill>
            <a:srgbClr val="B482DA"/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bg1"/>
                </a:solidFill>
              </a:rPr>
              <a:t>Chesscells</a:t>
            </a:r>
            <a:r>
              <a:rPr lang="en-US" dirty="0" smtClean="0">
                <a:solidFill>
                  <a:schemeClr val="bg1"/>
                </a:solidFill>
              </a:rPr>
              <a:t> Detect (</a:t>
            </a:r>
            <a:r>
              <a:rPr lang="en-US" dirty="0" smtClean="0">
                <a:solidFill>
                  <a:schemeClr val="bg1"/>
                </a:solidFill>
              </a:rPr>
              <a:t>6/10)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086600" y="1261056"/>
            <a:ext cx="2133600" cy="381000"/>
          </a:xfrm>
          <a:prstGeom prst="rect">
            <a:avLst/>
          </a:prstGeom>
          <a:solidFill>
            <a:srgbClr val="E1CCF0"/>
          </a:solidFill>
          <a:ln>
            <a:noFill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General Description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098406" y="1828800"/>
            <a:ext cx="2133600" cy="381000"/>
          </a:xfrm>
          <a:prstGeom prst="rect">
            <a:avLst/>
          </a:prstGeom>
          <a:solidFill>
            <a:srgbClr val="E1CCF0"/>
          </a:solidFill>
          <a:ln>
            <a:noFill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Chessboard Detect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098406" y="2884868"/>
            <a:ext cx="2133600" cy="381000"/>
          </a:xfrm>
          <a:prstGeom prst="rect">
            <a:avLst/>
          </a:prstGeom>
          <a:solidFill>
            <a:srgbClr val="E1CCF0"/>
          </a:solidFill>
          <a:ln>
            <a:noFill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Movement Detect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086600" y="3418268"/>
            <a:ext cx="2133600" cy="381000"/>
          </a:xfrm>
          <a:prstGeom prst="rect">
            <a:avLst/>
          </a:prstGeom>
          <a:solidFill>
            <a:srgbClr val="E1CCF0"/>
          </a:solidFill>
          <a:ln>
            <a:noFill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PGN Generation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2784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Intersection Lines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6096000" cy="4800600"/>
          </a:xfrm>
        </p:spPr>
        <p:txBody>
          <a:bodyPr/>
          <a:lstStyle/>
          <a:p>
            <a:r>
              <a:rPr lang="en-US" sz="2400" dirty="0" smtClean="0"/>
              <a:t>Lines Selection will produce only 9 horizontal lines and 9 vertical lines</a:t>
            </a:r>
            <a:r>
              <a:rPr lang="en-US" sz="2400" dirty="0" smtClean="0"/>
              <a:t>.</a:t>
            </a:r>
          </a:p>
          <a:p>
            <a:endParaRPr lang="en-US" sz="2400" dirty="0" smtClean="0"/>
          </a:p>
          <a:p>
            <a:r>
              <a:rPr lang="en-US" sz="2400" dirty="0" smtClean="0"/>
              <a:t>Can be obtained with implementing line intersection equation.</a:t>
            </a:r>
          </a:p>
          <a:p>
            <a:endParaRPr lang="en-US" sz="2400" dirty="0" smtClean="0"/>
          </a:p>
        </p:txBody>
      </p:sp>
      <p:sp>
        <p:nvSpPr>
          <p:cNvPr id="4" name="Rectangle 3"/>
          <p:cNvSpPr/>
          <p:nvPr/>
        </p:nvSpPr>
        <p:spPr>
          <a:xfrm>
            <a:off x="6489879" y="2351468"/>
            <a:ext cx="2743200" cy="381000"/>
          </a:xfrm>
          <a:prstGeom prst="rect">
            <a:avLst/>
          </a:prstGeom>
          <a:solidFill>
            <a:srgbClr val="B482DA"/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bg1"/>
                </a:solidFill>
              </a:rPr>
              <a:t>Chesscells</a:t>
            </a:r>
            <a:r>
              <a:rPr lang="en-US" dirty="0" smtClean="0">
                <a:solidFill>
                  <a:schemeClr val="bg1"/>
                </a:solidFill>
              </a:rPr>
              <a:t> Detect </a:t>
            </a:r>
            <a:r>
              <a:rPr lang="en-US" dirty="0" smtClean="0">
                <a:solidFill>
                  <a:schemeClr val="bg1"/>
                </a:solidFill>
              </a:rPr>
              <a:t>(7/10)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086600" y="1261056"/>
            <a:ext cx="2133600" cy="381000"/>
          </a:xfrm>
          <a:prstGeom prst="rect">
            <a:avLst/>
          </a:prstGeom>
          <a:solidFill>
            <a:srgbClr val="E1CCF0"/>
          </a:solidFill>
          <a:ln>
            <a:noFill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General Description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098406" y="1828800"/>
            <a:ext cx="2133600" cy="381000"/>
          </a:xfrm>
          <a:prstGeom prst="rect">
            <a:avLst/>
          </a:prstGeom>
          <a:solidFill>
            <a:srgbClr val="E1CCF0"/>
          </a:solidFill>
          <a:ln>
            <a:noFill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Chessboard Detect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098406" y="2884868"/>
            <a:ext cx="2133600" cy="381000"/>
          </a:xfrm>
          <a:prstGeom prst="rect">
            <a:avLst/>
          </a:prstGeom>
          <a:solidFill>
            <a:srgbClr val="E1CCF0"/>
          </a:solidFill>
          <a:ln>
            <a:noFill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Movement Detect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086600" y="3418268"/>
            <a:ext cx="2133600" cy="381000"/>
          </a:xfrm>
          <a:prstGeom prst="rect">
            <a:avLst/>
          </a:prstGeom>
          <a:solidFill>
            <a:srgbClr val="E1CCF0"/>
          </a:solidFill>
          <a:ln>
            <a:noFill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PGN Generation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6600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Intersection Lines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489879" y="2351468"/>
            <a:ext cx="2743200" cy="381000"/>
          </a:xfrm>
          <a:prstGeom prst="rect">
            <a:avLst/>
          </a:prstGeom>
          <a:solidFill>
            <a:srgbClr val="B482DA"/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bg1"/>
                </a:solidFill>
              </a:rPr>
              <a:t>Chesscells</a:t>
            </a:r>
            <a:r>
              <a:rPr lang="en-US" dirty="0" smtClean="0">
                <a:solidFill>
                  <a:schemeClr val="bg1"/>
                </a:solidFill>
              </a:rPr>
              <a:t> Detect </a:t>
            </a:r>
            <a:r>
              <a:rPr lang="en-US" dirty="0" smtClean="0">
                <a:solidFill>
                  <a:schemeClr val="bg1"/>
                </a:solidFill>
              </a:rPr>
              <a:t>(8/10)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086600" y="1261056"/>
            <a:ext cx="2133600" cy="381000"/>
          </a:xfrm>
          <a:prstGeom prst="rect">
            <a:avLst/>
          </a:prstGeom>
          <a:solidFill>
            <a:srgbClr val="E1CCF0"/>
          </a:solidFill>
          <a:ln>
            <a:noFill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General Description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098406" y="1828800"/>
            <a:ext cx="2133600" cy="381000"/>
          </a:xfrm>
          <a:prstGeom prst="rect">
            <a:avLst/>
          </a:prstGeom>
          <a:solidFill>
            <a:srgbClr val="E1CCF0"/>
          </a:solidFill>
          <a:ln>
            <a:noFill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Chessboard Detect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098406" y="2884868"/>
            <a:ext cx="2133600" cy="381000"/>
          </a:xfrm>
          <a:prstGeom prst="rect">
            <a:avLst/>
          </a:prstGeom>
          <a:solidFill>
            <a:srgbClr val="E1CCF0"/>
          </a:solidFill>
          <a:ln>
            <a:noFill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Movement Detect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086600" y="3418268"/>
            <a:ext cx="2133600" cy="381000"/>
          </a:xfrm>
          <a:prstGeom prst="rect">
            <a:avLst/>
          </a:prstGeom>
          <a:solidFill>
            <a:srgbClr val="E1CCF0"/>
          </a:solidFill>
          <a:ln>
            <a:noFill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PGN Generation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1" name="Picture 2" descr="E:\Documents\Dokumen Dennis\Dokumen_Skripsi\Lyx Dennis Bahasa Inggris semua muanya\gambar\cc-houghline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875" y="1261056"/>
            <a:ext cx="4352925" cy="4331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 descr="E:\Documents\Dokumen Dennis\Dokumen_Skripsi\Lyx Dennis Bahasa Inggris semua muanya\gambar\cc-perpendicularlinespoint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875" y="1261056"/>
            <a:ext cx="4343400" cy="4354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7572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Cells Identification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6096000" cy="4800600"/>
          </a:xfrm>
        </p:spPr>
        <p:txBody>
          <a:bodyPr/>
          <a:lstStyle/>
          <a:p>
            <a:r>
              <a:rPr lang="en-US" sz="2400" dirty="0" smtClean="0"/>
              <a:t>Intersection Points are still not able to represent a cell understandable by the system.</a:t>
            </a:r>
          </a:p>
          <a:p>
            <a:r>
              <a:rPr lang="en-US" sz="2400" dirty="0" smtClean="0"/>
              <a:t>Rectangular shape </a:t>
            </a:r>
            <a:r>
              <a:rPr lang="en-US" sz="2400" dirty="0" smtClean="0"/>
              <a:t>becomes a fundamental for </a:t>
            </a:r>
            <a:r>
              <a:rPr lang="en-US" sz="2400" dirty="0" smtClean="0"/>
              <a:t>Cells Identification</a:t>
            </a:r>
          </a:p>
          <a:p>
            <a:r>
              <a:rPr lang="en-US" sz="2400" dirty="0" smtClean="0"/>
              <a:t>Organization of points into component-forming cell performed</a:t>
            </a:r>
          </a:p>
          <a:p>
            <a:endParaRPr lang="en-US" sz="2400" dirty="0" smtClean="0"/>
          </a:p>
        </p:txBody>
      </p:sp>
      <p:sp>
        <p:nvSpPr>
          <p:cNvPr id="4" name="Rectangle 3"/>
          <p:cNvSpPr/>
          <p:nvPr/>
        </p:nvSpPr>
        <p:spPr>
          <a:xfrm>
            <a:off x="6489879" y="2351468"/>
            <a:ext cx="2743200" cy="381000"/>
          </a:xfrm>
          <a:prstGeom prst="rect">
            <a:avLst/>
          </a:prstGeom>
          <a:solidFill>
            <a:srgbClr val="B482DA"/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bg1"/>
                </a:solidFill>
              </a:rPr>
              <a:t>Chesscells</a:t>
            </a:r>
            <a:r>
              <a:rPr lang="en-US" dirty="0" smtClean="0">
                <a:solidFill>
                  <a:schemeClr val="bg1"/>
                </a:solidFill>
              </a:rPr>
              <a:t> Detect </a:t>
            </a:r>
            <a:r>
              <a:rPr lang="en-US" dirty="0" smtClean="0">
                <a:solidFill>
                  <a:schemeClr val="bg1"/>
                </a:solidFill>
              </a:rPr>
              <a:t>(</a:t>
            </a:r>
            <a:r>
              <a:rPr lang="en-US" dirty="0" smtClean="0">
                <a:solidFill>
                  <a:schemeClr val="bg1"/>
                </a:solidFill>
              </a:rPr>
              <a:t>9</a:t>
            </a:r>
            <a:r>
              <a:rPr lang="en-US" dirty="0" smtClean="0">
                <a:solidFill>
                  <a:schemeClr val="bg1"/>
                </a:solidFill>
              </a:rPr>
              <a:t>/10)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086600" y="1261056"/>
            <a:ext cx="2133600" cy="381000"/>
          </a:xfrm>
          <a:prstGeom prst="rect">
            <a:avLst/>
          </a:prstGeom>
          <a:solidFill>
            <a:srgbClr val="E1CCF0"/>
          </a:solidFill>
          <a:ln>
            <a:noFill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General Description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098406" y="1828800"/>
            <a:ext cx="2133600" cy="381000"/>
          </a:xfrm>
          <a:prstGeom prst="rect">
            <a:avLst/>
          </a:prstGeom>
          <a:solidFill>
            <a:srgbClr val="E1CCF0"/>
          </a:solidFill>
          <a:ln>
            <a:noFill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Chessboard Detect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098406" y="2884868"/>
            <a:ext cx="2133600" cy="381000"/>
          </a:xfrm>
          <a:prstGeom prst="rect">
            <a:avLst/>
          </a:prstGeom>
          <a:solidFill>
            <a:srgbClr val="E1CCF0"/>
          </a:solidFill>
          <a:ln>
            <a:noFill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Movement Detect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243" name="Picture 3" descr="E:\Documents\Dokumen Dennis\Dokumen_Skripsi\Lyx Dennis Bahasa Inggris semua muanya\gambar\simplegeneralformul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0893" y="4141057"/>
            <a:ext cx="2133600" cy="1489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E:\Documents\Dokumen Dennis\Dokumen_Skripsi\Lyx Dennis Bahasa Inggris semua muanya\gambar\cellcomponen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723" y="4142194"/>
            <a:ext cx="2143371" cy="1496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7086600" y="3418268"/>
            <a:ext cx="2133600" cy="381000"/>
          </a:xfrm>
          <a:prstGeom prst="rect">
            <a:avLst/>
          </a:prstGeom>
          <a:solidFill>
            <a:srgbClr val="E1CCF0"/>
          </a:solidFill>
          <a:ln>
            <a:noFill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PGN Generation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9487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E:\Documents\Dokumen Dennis\Dokumen_Skripsi\Lyx Dennis Bahasa Inggris semua muanya\gambar\cc-perpendicularlinespoint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261057"/>
            <a:ext cx="4343400" cy="4354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Cells Identification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489879" y="2351468"/>
            <a:ext cx="2743200" cy="381000"/>
          </a:xfrm>
          <a:prstGeom prst="rect">
            <a:avLst/>
          </a:prstGeom>
          <a:solidFill>
            <a:srgbClr val="B482DA"/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bg1"/>
                </a:solidFill>
              </a:rPr>
              <a:t>Chesscells</a:t>
            </a:r>
            <a:r>
              <a:rPr lang="en-US" dirty="0" smtClean="0">
                <a:solidFill>
                  <a:schemeClr val="bg1"/>
                </a:solidFill>
              </a:rPr>
              <a:t> Detect (</a:t>
            </a:r>
            <a:r>
              <a:rPr lang="en-US" dirty="0" smtClean="0">
                <a:solidFill>
                  <a:schemeClr val="bg1"/>
                </a:solidFill>
              </a:rPr>
              <a:t>10/10)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086600" y="1261056"/>
            <a:ext cx="2133600" cy="381000"/>
          </a:xfrm>
          <a:prstGeom prst="rect">
            <a:avLst/>
          </a:prstGeom>
          <a:solidFill>
            <a:srgbClr val="E1CCF0"/>
          </a:solidFill>
          <a:ln>
            <a:noFill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General Description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098406" y="1828800"/>
            <a:ext cx="2133600" cy="381000"/>
          </a:xfrm>
          <a:prstGeom prst="rect">
            <a:avLst/>
          </a:prstGeom>
          <a:solidFill>
            <a:srgbClr val="E1CCF0"/>
          </a:solidFill>
          <a:ln>
            <a:noFill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Chessboard Detect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098406" y="2884868"/>
            <a:ext cx="2133600" cy="381000"/>
          </a:xfrm>
          <a:prstGeom prst="rect">
            <a:avLst/>
          </a:prstGeom>
          <a:solidFill>
            <a:srgbClr val="E1CCF0"/>
          </a:solidFill>
          <a:ln>
            <a:noFill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Movement Detect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1267" name="Picture 3" descr="E:\Documents\Dokumen Dennis\Dokumen_Skripsi\Lyx Dennis Bahasa Inggris semua muanya\gambar\cc-chesscell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514" y="1261056"/>
            <a:ext cx="4354285" cy="4354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7086600" y="3418268"/>
            <a:ext cx="2133600" cy="381000"/>
          </a:xfrm>
          <a:prstGeom prst="rect">
            <a:avLst/>
          </a:prstGeom>
          <a:solidFill>
            <a:srgbClr val="E1CCF0"/>
          </a:solidFill>
          <a:ln>
            <a:noFill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PGN Generation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1704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1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Movement Detection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6096000" cy="4800600"/>
          </a:xfrm>
        </p:spPr>
        <p:txBody>
          <a:bodyPr/>
          <a:lstStyle/>
          <a:p>
            <a:r>
              <a:rPr lang="en-US" sz="2800" dirty="0" smtClean="0"/>
              <a:t>Chess Piece Movement occur concurrently with robot’s arm movement.</a:t>
            </a:r>
          </a:p>
          <a:p>
            <a:endParaRPr lang="en-US" sz="2800" dirty="0" smtClean="0"/>
          </a:p>
          <a:p>
            <a:r>
              <a:rPr lang="en-US" sz="2800" dirty="0" smtClean="0"/>
              <a:t>To separate both movements, subdivided into two phases:</a:t>
            </a:r>
          </a:p>
          <a:p>
            <a:pPr lvl="1"/>
            <a:r>
              <a:rPr lang="en-US" sz="2400" dirty="0" smtClean="0"/>
              <a:t>Stable and Unstable Frames Detection</a:t>
            </a:r>
          </a:p>
          <a:p>
            <a:pPr lvl="1"/>
            <a:r>
              <a:rPr lang="en-US" sz="2400" dirty="0" smtClean="0"/>
              <a:t>Chess Piece Movement Detection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6489879" y="2884868"/>
            <a:ext cx="2743200" cy="381000"/>
          </a:xfrm>
          <a:prstGeom prst="rect">
            <a:avLst/>
          </a:prstGeom>
          <a:solidFill>
            <a:srgbClr val="B482DA"/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Movement Detect (1/14)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086600" y="1261056"/>
            <a:ext cx="2133600" cy="381000"/>
          </a:xfrm>
          <a:prstGeom prst="rect">
            <a:avLst/>
          </a:prstGeom>
          <a:solidFill>
            <a:srgbClr val="E1CCF0"/>
          </a:solidFill>
          <a:ln>
            <a:noFill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General Description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098406" y="1828800"/>
            <a:ext cx="2133600" cy="381000"/>
          </a:xfrm>
          <a:prstGeom prst="rect">
            <a:avLst/>
          </a:prstGeom>
          <a:solidFill>
            <a:srgbClr val="E1CCF0"/>
          </a:solidFill>
          <a:ln>
            <a:noFill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Chessboard Detect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099479" y="2362200"/>
            <a:ext cx="2133600" cy="381000"/>
          </a:xfrm>
          <a:prstGeom prst="rect">
            <a:avLst/>
          </a:prstGeom>
          <a:solidFill>
            <a:srgbClr val="E1CCF0"/>
          </a:solidFill>
          <a:ln>
            <a:noFill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bg1"/>
                </a:solidFill>
              </a:rPr>
              <a:t>Chesscells</a:t>
            </a:r>
            <a:r>
              <a:rPr lang="en-US" dirty="0" smtClean="0">
                <a:solidFill>
                  <a:schemeClr val="bg1"/>
                </a:solidFill>
              </a:rPr>
              <a:t> Detect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086600" y="3418268"/>
            <a:ext cx="2133600" cy="381000"/>
          </a:xfrm>
          <a:prstGeom prst="rect">
            <a:avLst/>
          </a:prstGeom>
          <a:solidFill>
            <a:srgbClr val="E1CCF0"/>
          </a:solidFill>
          <a:ln>
            <a:noFill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PGN Generation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1384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Chess Piece Movement Detection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6096000" cy="4800600"/>
          </a:xfrm>
        </p:spPr>
        <p:txBody>
          <a:bodyPr/>
          <a:lstStyle/>
          <a:p>
            <a:r>
              <a:rPr lang="en-US" sz="2400" dirty="0" smtClean="0"/>
              <a:t>Stable and Unstable Frames Detection will produce two actual stable images</a:t>
            </a:r>
          </a:p>
          <a:p>
            <a:r>
              <a:rPr lang="en-US" sz="2400" dirty="0" smtClean="0"/>
              <a:t>These images will be a reference image to performing chess piece movement determination</a:t>
            </a:r>
            <a:r>
              <a:rPr lang="en-US" sz="2400" dirty="0" smtClean="0"/>
              <a:t>.</a:t>
            </a:r>
          </a:p>
          <a:p>
            <a:endParaRPr lang="en-US" sz="2400" dirty="0" smtClean="0"/>
          </a:p>
          <a:p>
            <a:r>
              <a:rPr lang="en-US" sz="2400" dirty="0" smtClean="0"/>
              <a:t>Chess Piece Movement Detection divided into three phase: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 smtClean="0"/>
              <a:t>Image Subtraction and Obtain Values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 smtClean="0"/>
              <a:t>Point Mapping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 smtClean="0"/>
              <a:t>Change the Matrix</a:t>
            </a:r>
          </a:p>
          <a:p>
            <a:pPr lvl="1"/>
            <a:endParaRPr lang="en-US" sz="2000" dirty="0" smtClean="0"/>
          </a:p>
          <a:p>
            <a:endParaRPr lang="en-US" sz="2400" dirty="0" smtClean="0"/>
          </a:p>
        </p:txBody>
      </p:sp>
      <p:sp>
        <p:nvSpPr>
          <p:cNvPr id="4" name="Rectangle 3"/>
          <p:cNvSpPr/>
          <p:nvPr/>
        </p:nvSpPr>
        <p:spPr>
          <a:xfrm>
            <a:off x="6489879" y="2884868"/>
            <a:ext cx="2743200" cy="381000"/>
          </a:xfrm>
          <a:prstGeom prst="rect">
            <a:avLst/>
          </a:prstGeom>
          <a:solidFill>
            <a:srgbClr val="B482DA"/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Movement Detect (6/14)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086600" y="1261056"/>
            <a:ext cx="2133600" cy="381000"/>
          </a:xfrm>
          <a:prstGeom prst="rect">
            <a:avLst/>
          </a:prstGeom>
          <a:solidFill>
            <a:srgbClr val="E1CCF0"/>
          </a:solidFill>
          <a:ln>
            <a:noFill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General Description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098406" y="1828800"/>
            <a:ext cx="2133600" cy="381000"/>
          </a:xfrm>
          <a:prstGeom prst="rect">
            <a:avLst/>
          </a:prstGeom>
          <a:solidFill>
            <a:srgbClr val="E1CCF0"/>
          </a:solidFill>
          <a:ln>
            <a:noFill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Chessboard Detect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099479" y="2362200"/>
            <a:ext cx="2133600" cy="381000"/>
          </a:xfrm>
          <a:prstGeom prst="rect">
            <a:avLst/>
          </a:prstGeom>
          <a:solidFill>
            <a:srgbClr val="E1CCF0"/>
          </a:solidFill>
          <a:ln>
            <a:noFill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bg1"/>
                </a:solidFill>
              </a:rPr>
              <a:t>Chesscells</a:t>
            </a:r>
            <a:r>
              <a:rPr lang="en-US" dirty="0" smtClean="0">
                <a:solidFill>
                  <a:schemeClr val="bg1"/>
                </a:solidFill>
              </a:rPr>
              <a:t> Detect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086600" y="3418268"/>
            <a:ext cx="2133600" cy="381000"/>
          </a:xfrm>
          <a:prstGeom prst="rect">
            <a:avLst/>
          </a:prstGeom>
          <a:solidFill>
            <a:srgbClr val="E1CCF0"/>
          </a:solidFill>
          <a:ln>
            <a:noFill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PGN Generation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082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6096000" cy="4800600"/>
          </a:xfrm>
        </p:spPr>
        <p:txBody>
          <a:bodyPr/>
          <a:lstStyle/>
          <a:p>
            <a:r>
              <a:rPr lang="en-US" sz="2800" dirty="0" smtClean="0"/>
              <a:t>Robot was created to help humans perform their work.</a:t>
            </a:r>
          </a:p>
          <a:p>
            <a:r>
              <a:rPr lang="en-US" sz="2800" dirty="0" smtClean="0"/>
              <a:t>Currently, a lot of field need its presence: Industrial field, Medical Field, also Entertainment field.</a:t>
            </a:r>
          </a:p>
          <a:p>
            <a:r>
              <a:rPr lang="en-US" sz="2800" dirty="0" smtClean="0"/>
              <a:t>One of which is Chess-playing robot.</a:t>
            </a:r>
            <a:endParaRPr lang="en-US" sz="2800" dirty="0"/>
          </a:p>
        </p:txBody>
      </p:sp>
      <p:sp>
        <p:nvSpPr>
          <p:cNvPr id="4" name="Rectangle 3"/>
          <p:cNvSpPr/>
          <p:nvPr/>
        </p:nvSpPr>
        <p:spPr>
          <a:xfrm>
            <a:off x="6477000" y="1219200"/>
            <a:ext cx="2743200" cy="381000"/>
          </a:xfrm>
          <a:prstGeom prst="rect">
            <a:avLst/>
          </a:prstGeom>
          <a:solidFill>
            <a:srgbClr val="B482DA"/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Background (1/2)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086600" y="1818068"/>
            <a:ext cx="2133600" cy="381000"/>
          </a:xfrm>
          <a:prstGeom prst="rect">
            <a:avLst/>
          </a:prstGeom>
          <a:solidFill>
            <a:srgbClr val="E1CCF0"/>
          </a:solidFill>
          <a:ln>
            <a:noFill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Problem Statement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098406" y="2351468"/>
            <a:ext cx="2133600" cy="381000"/>
          </a:xfrm>
          <a:prstGeom prst="rect">
            <a:avLst/>
          </a:prstGeom>
          <a:solidFill>
            <a:srgbClr val="E1CCF0"/>
          </a:solidFill>
          <a:ln>
            <a:noFill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Objectives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098406" y="2884868"/>
            <a:ext cx="2133600" cy="381000"/>
          </a:xfrm>
          <a:prstGeom prst="rect">
            <a:avLst/>
          </a:prstGeom>
          <a:solidFill>
            <a:srgbClr val="E1CCF0"/>
          </a:solidFill>
          <a:ln>
            <a:noFill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Scope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7261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Stable and Unstable Frames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6096000" cy="4800600"/>
          </a:xfrm>
        </p:spPr>
        <p:txBody>
          <a:bodyPr/>
          <a:lstStyle/>
          <a:p>
            <a:r>
              <a:rPr lang="en-US" sz="2400" dirty="0" smtClean="0"/>
              <a:t>The goal is to separate the robot’s hand movement and chess piece movement.</a:t>
            </a:r>
          </a:p>
          <a:p>
            <a:r>
              <a:rPr lang="en-US" sz="2400" dirty="0"/>
              <a:t>U</a:t>
            </a:r>
            <a:r>
              <a:rPr lang="en-US" sz="2400" dirty="0" smtClean="0"/>
              <a:t>nstable frames are assumed that is a time when robot’s moves the chess piece.</a:t>
            </a:r>
          </a:p>
          <a:p>
            <a:r>
              <a:rPr lang="en-US" sz="2400" dirty="0" smtClean="0"/>
              <a:t>Images </a:t>
            </a:r>
            <a:r>
              <a:rPr lang="en-US" sz="2400" dirty="0" smtClean="0"/>
              <a:t>will be captured every stable frames occurred.</a:t>
            </a:r>
          </a:p>
          <a:p>
            <a:r>
              <a:rPr lang="en-US" sz="2400" dirty="0" smtClean="0"/>
              <a:t>Both image will compared to determine chess piece movement.</a:t>
            </a:r>
          </a:p>
        </p:txBody>
      </p:sp>
      <p:sp>
        <p:nvSpPr>
          <p:cNvPr id="4" name="Rectangle 3"/>
          <p:cNvSpPr/>
          <p:nvPr/>
        </p:nvSpPr>
        <p:spPr>
          <a:xfrm>
            <a:off x="6489879" y="2884868"/>
            <a:ext cx="2743200" cy="381000"/>
          </a:xfrm>
          <a:prstGeom prst="rect">
            <a:avLst/>
          </a:prstGeom>
          <a:solidFill>
            <a:srgbClr val="B482DA"/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Movement Detect (2/14)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086600" y="1261056"/>
            <a:ext cx="2133600" cy="381000"/>
          </a:xfrm>
          <a:prstGeom prst="rect">
            <a:avLst/>
          </a:prstGeom>
          <a:solidFill>
            <a:srgbClr val="E1CCF0"/>
          </a:solidFill>
          <a:ln>
            <a:noFill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General Description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098406" y="1828800"/>
            <a:ext cx="2133600" cy="381000"/>
          </a:xfrm>
          <a:prstGeom prst="rect">
            <a:avLst/>
          </a:prstGeom>
          <a:solidFill>
            <a:srgbClr val="E1CCF0"/>
          </a:solidFill>
          <a:ln>
            <a:noFill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Chessboard Detect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099479" y="2362200"/>
            <a:ext cx="2133600" cy="381000"/>
          </a:xfrm>
          <a:prstGeom prst="rect">
            <a:avLst/>
          </a:prstGeom>
          <a:solidFill>
            <a:srgbClr val="E1CCF0"/>
          </a:solidFill>
          <a:ln>
            <a:noFill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bg1"/>
                </a:solidFill>
              </a:rPr>
              <a:t>Chesscells</a:t>
            </a:r>
            <a:r>
              <a:rPr lang="en-US" dirty="0" smtClean="0">
                <a:solidFill>
                  <a:schemeClr val="bg1"/>
                </a:solidFill>
              </a:rPr>
              <a:t> Detect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086600" y="3418268"/>
            <a:ext cx="2133600" cy="381000"/>
          </a:xfrm>
          <a:prstGeom prst="rect">
            <a:avLst/>
          </a:prstGeom>
          <a:solidFill>
            <a:srgbClr val="E1CCF0"/>
          </a:solidFill>
          <a:ln>
            <a:noFill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PGN Generation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6027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Stable and Unstable Frames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489879" y="2884868"/>
            <a:ext cx="2743200" cy="381000"/>
          </a:xfrm>
          <a:prstGeom prst="rect">
            <a:avLst/>
          </a:prstGeom>
          <a:solidFill>
            <a:srgbClr val="B482DA"/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Movement Detect </a:t>
            </a:r>
            <a:r>
              <a:rPr lang="en-US" dirty="0" smtClean="0">
                <a:solidFill>
                  <a:schemeClr val="bg1"/>
                </a:solidFill>
              </a:rPr>
              <a:t>(</a:t>
            </a:r>
            <a:r>
              <a:rPr lang="en-US" dirty="0">
                <a:solidFill>
                  <a:schemeClr val="bg1"/>
                </a:solidFill>
              </a:rPr>
              <a:t>3</a:t>
            </a:r>
            <a:r>
              <a:rPr lang="en-US" dirty="0" smtClean="0">
                <a:solidFill>
                  <a:schemeClr val="bg1"/>
                </a:solidFill>
              </a:rPr>
              <a:t>/14</a:t>
            </a:r>
            <a:r>
              <a:rPr lang="en-US" dirty="0" smtClean="0">
                <a:solidFill>
                  <a:schemeClr val="bg1"/>
                </a:solidFill>
              </a:rPr>
              <a:t>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086600" y="1261056"/>
            <a:ext cx="2133600" cy="381000"/>
          </a:xfrm>
          <a:prstGeom prst="rect">
            <a:avLst/>
          </a:prstGeom>
          <a:solidFill>
            <a:srgbClr val="E1CCF0"/>
          </a:solidFill>
          <a:ln>
            <a:noFill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General Description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098406" y="1828800"/>
            <a:ext cx="2133600" cy="381000"/>
          </a:xfrm>
          <a:prstGeom prst="rect">
            <a:avLst/>
          </a:prstGeom>
          <a:solidFill>
            <a:srgbClr val="E1CCF0"/>
          </a:solidFill>
          <a:ln>
            <a:noFill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Chessboard Detect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099479" y="2362200"/>
            <a:ext cx="2133600" cy="381000"/>
          </a:xfrm>
          <a:prstGeom prst="rect">
            <a:avLst/>
          </a:prstGeom>
          <a:solidFill>
            <a:srgbClr val="E1CCF0"/>
          </a:solidFill>
          <a:ln>
            <a:noFill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bg1"/>
                </a:solidFill>
              </a:rPr>
              <a:t>Chesscells</a:t>
            </a:r>
            <a:r>
              <a:rPr lang="en-US" dirty="0" smtClean="0">
                <a:solidFill>
                  <a:schemeClr val="bg1"/>
                </a:solidFill>
              </a:rPr>
              <a:t> Detect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086600" y="3418268"/>
            <a:ext cx="2133600" cy="381000"/>
          </a:xfrm>
          <a:prstGeom prst="rect">
            <a:avLst/>
          </a:prstGeom>
          <a:solidFill>
            <a:srgbClr val="E1CCF0"/>
          </a:solidFill>
          <a:ln>
            <a:noFill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PGN Generation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9218" name="Picture 2" descr="E:\Documents\Dokumen Dennis\Dokumen_Skripsi\Lyx Dennis Bahasa Inggris semua muanya\gambar\motiondetection1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326"/>
          <a:stretch/>
        </p:blipFill>
        <p:spPr bwMode="auto">
          <a:xfrm>
            <a:off x="609598" y="1451556"/>
            <a:ext cx="5410201" cy="3953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9" name="Picture 3" descr="E:\Documents\Dokumen Dennis\Dokumen_Skripsi\Lyx Dennis Bahasa Inggris semua muanya\gambar\motiondetection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8" y="1451557"/>
            <a:ext cx="5410201" cy="3953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4108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Stable and Unstable Frames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3962400"/>
            <a:ext cx="6096000" cy="1981200"/>
          </a:xfrm>
        </p:spPr>
        <p:txBody>
          <a:bodyPr/>
          <a:lstStyle/>
          <a:p>
            <a:r>
              <a:rPr lang="en-US" sz="2400" dirty="0" smtClean="0"/>
              <a:t>Image Subtraction performed every frame</a:t>
            </a:r>
          </a:p>
          <a:p>
            <a:r>
              <a:rPr lang="en-US" sz="2400" dirty="0" smtClean="0"/>
              <a:t>Situation said to be approximate stable, if the number of non-zero pixels is below the threshold</a:t>
            </a:r>
          </a:p>
        </p:txBody>
      </p:sp>
      <p:sp>
        <p:nvSpPr>
          <p:cNvPr id="4" name="Rectangle 3"/>
          <p:cNvSpPr/>
          <p:nvPr/>
        </p:nvSpPr>
        <p:spPr>
          <a:xfrm>
            <a:off x="6489879" y="2884868"/>
            <a:ext cx="2743200" cy="381000"/>
          </a:xfrm>
          <a:prstGeom prst="rect">
            <a:avLst/>
          </a:prstGeom>
          <a:solidFill>
            <a:srgbClr val="B482DA"/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Movement Detect </a:t>
            </a:r>
            <a:r>
              <a:rPr lang="en-US" dirty="0" smtClean="0">
                <a:solidFill>
                  <a:schemeClr val="bg1"/>
                </a:solidFill>
              </a:rPr>
              <a:t>(4/14</a:t>
            </a:r>
            <a:r>
              <a:rPr lang="en-US" dirty="0" smtClean="0">
                <a:solidFill>
                  <a:schemeClr val="bg1"/>
                </a:solidFill>
              </a:rPr>
              <a:t>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086600" y="1261056"/>
            <a:ext cx="2133600" cy="381000"/>
          </a:xfrm>
          <a:prstGeom prst="rect">
            <a:avLst/>
          </a:prstGeom>
          <a:solidFill>
            <a:srgbClr val="E1CCF0"/>
          </a:solidFill>
          <a:ln>
            <a:noFill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General Description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098406" y="1828800"/>
            <a:ext cx="2133600" cy="381000"/>
          </a:xfrm>
          <a:prstGeom prst="rect">
            <a:avLst/>
          </a:prstGeom>
          <a:solidFill>
            <a:srgbClr val="E1CCF0"/>
          </a:solidFill>
          <a:ln>
            <a:noFill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Chessboard Detect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099479" y="2362200"/>
            <a:ext cx="2133600" cy="381000"/>
          </a:xfrm>
          <a:prstGeom prst="rect">
            <a:avLst/>
          </a:prstGeom>
          <a:solidFill>
            <a:srgbClr val="E1CCF0"/>
          </a:solidFill>
          <a:ln>
            <a:noFill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bg1"/>
                </a:solidFill>
              </a:rPr>
              <a:t>Chesscells</a:t>
            </a:r>
            <a:r>
              <a:rPr lang="en-US" dirty="0" smtClean="0">
                <a:solidFill>
                  <a:schemeClr val="bg1"/>
                </a:solidFill>
              </a:rPr>
              <a:t> Detect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3315" name="Picture 3" descr="E:\Documents\Dokumen Dennis\Dokumen_Skripsi\Lyx Dennis Bahasa Inggris semua muanya\gambar\stableunstabl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204912"/>
            <a:ext cx="5827891" cy="2528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7086600" y="3418268"/>
            <a:ext cx="2133600" cy="381000"/>
          </a:xfrm>
          <a:prstGeom prst="rect">
            <a:avLst/>
          </a:prstGeom>
          <a:solidFill>
            <a:srgbClr val="E1CCF0"/>
          </a:solidFill>
          <a:ln>
            <a:noFill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PGN Generation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9213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Stable and Unstable Frames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3962400"/>
            <a:ext cx="6096000" cy="1981200"/>
          </a:xfrm>
        </p:spPr>
        <p:txBody>
          <a:bodyPr/>
          <a:lstStyle/>
          <a:p>
            <a:r>
              <a:rPr lang="en-US" sz="2400" dirty="0" smtClean="0"/>
              <a:t>Situation said to be actual-stable, If the number of approximate-stable has reached the limit that predefined (n).</a:t>
            </a:r>
          </a:p>
          <a:p>
            <a:r>
              <a:rPr lang="en-US" sz="2400" dirty="0" smtClean="0"/>
              <a:t>Stable image only captured once in the beginning of actual-stable</a:t>
            </a:r>
          </a:p>
        </p:txBody>
      </p:sp>
      <p:sp>
        <p:nvSpPr>
          <p:cNvPr id="4" name="Rectangle 3"/>
          <p:cNvSpPr/>
          <p:nvPr/>
        </p:nvSpPr>
        <p:spPr>
          <a:xfrm>
            <a:off x="6489879" y="2884868"/>
            <a:ext cx="2743200" cy="381000"/>
          </a:xfrm>
          <a:prstGeom prst="rect">
            <a:avLst/>
          </a:prstGeom>
          <a:solidFill>
            <a:srgbClr val="B482DA"/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Movement Detect </a:t>
            </a:r>
            <a:r>
              <a:rPr lang="en-US" dirty="0" smtClean="0">
                <a:solidFill>
                  <a:schemeClr val="bg1"/>
                </a:solidFill>
              </a:rPr>
              <a:t>(5/14</a:t>
            </a:r>
            <a:r>
              <a:rPr lang="en-US" dirty="0" smtClean="0">
                <a:solidFill>
                  <a:schemeClr val="bg1"/>
                </a:solidFill>
              </a:rPr>
              <a:t>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086600" y="1261056"/>
            <a:ext cx="2133600" cy="381000"/>
          </a:xfrm>
          <a:prstGeom prst="rect">
            <a:avLst/>
          </a:prstGeom>
          <a:solidFill>
            <a:srgbClr val="E1CCF0"/>
          </a:solidFill>
          <a:ln>
            <a:noFill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General Description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098406" y="1828800"/>
            <a:ext cx="2133600" cy="381000"/>
          </a:xfrm>
          <a:prstGeom prst="rect">
            <a:avLst/>
          </a:prstGeom>
          <a:solidFill>
            <a:srgbClr val="E1CCF0"/>
          </a:solidFill>
          <a:ln>
            <a:noFill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Chessboard Detect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099479" y="2362200"/>
            <a:ext cx="2133600" cy="381000"/>
          </a:xfrm>
          <a:prstGeom prst="rect">
            <a:avLst/>
          </a:prstGeom>
          <a:solidFill>
            <a:srgbClr val="E1CCF0"/>
          </a:solidFill>
          <a:ln>
            <a:noFill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bg1"/>
                </a:solidFill>
              </a:rPr>
              <a:t>Chesscells</a:t>
            </a:r>
            <a:r>
              <a:rPr lang="en-US" dirty="0" smtClean="0">
                <a:solidFill>
                  <a:schemeClr val="bg1"/>
                </a:solidFill>
              </a:rPr>
              <a:t> Detect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3315" name="Picture 3" descr="E:\Documents\Dokumen Dennis\Dokumen_Skripsi\Lyx Dennis Bahasa Inggris semua muanya\gambar\stableunstabl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204912"/>
            <a:ext cx="5827891" cy="2528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7086600" y="3418268"/>
            <a:ext cx="2133600" cy="381000"/>
          </a:xfrm>
          <a:prstGeom prst="rect">
            <a:avLst/>
          </a:prstGeom>
          <a:solidFill>
            <a:srgbClr val="E1CCF0"/>
          </a:solidFill>
          <a:ln>
            <a:noFill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PGN Generation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615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Image Subtraction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3599813"/>
            <a:ext cx="6096000" cy="1886588"/>
          </a:xfrm>
        </p:spPr>
        <p:txBody>
          <a:bodyPr/>
          <a:lstStyle/>
          <a:p>
            <a:r>
              <a:rPr lang="en-US" sz="2400" dirty="0" smtClean="0"/>
              <a:t>Image subtraction between two actual-stable image will produce </a:t>
            </a:r>
            <a:r>
              <a:rPr lang="en-US" sz="2400" dirty="0" err="1" smtClean="0"/>
              <a:t>blops</a:t>
            </a:r>
            <a:r>
              <a:rPr lang="en-US" sz="2400" dirty="0" smtClean="0"/>
              <a:t>.</a:t>
            </a:r>
          </a:p>
          <a:p>
            <a:r>
              <a:rPr lang="en-US" sz="2400" dirty="0" smtClean="0"/>
              <a:t>Series of preparation phase will enhance </a:t>
            </a:r>
            <a:r>
              <a:rPr lang="en-US" sz="2400" dirty="0" err="1" smtClean="0"/>
              <a:t>blops</a:t>
            </a:r>
            <a:r>
              <a:rPr lang="en-US" sz="2400" dirty="0" smtClean="0"/>
              <a:t> quality.</a:t>
            </a:r>
          </a:p>
        </p:txBody>
      </p:sp>
      <p:sp>
        <p:nvSpPr>
          <p:cNvPr id="4" name="Rectangle 3"/>
          <p:cNvSpPr/>
          <p:nvPr/>
        </p:nvSpPr>
        <p:spPr>
          <a:xfrm>
            <a:off x="6489879" y="2884868"/>
            <a:ext cx="2743200" cy="381000"/>
          </a:xfrm>
          <a:prstGeom prst="rect">
            <a:avLst/>
          </a:prstGeom>
          <a:solidFill>
            <a:srgbClr val="B482DA"/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Movement Detect (7/14)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086600" y="1261056"/>
            <a:ext cx="2133600" cy="381000"/>
          </a:xfrm>
          <a:prstGeom prst="rect">
            <a:avLst/>
          </a:prstGeom>
          <a:solidFill>
            <a:srgbClr val="E1CCF0"/>
          </a:solidFill>
          <a:ln>
            <a:noFill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General Description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098406" y="1828800"/>
            <a:ext cx="2133600" cy="381000"/>
          </a:xfrm>
          <a:prstGeom prst="rect">
            <a:avLst/>
          </a:prstGeom>
          <a:solidFill>
            <a:srgbClr val="E1CCF0"/>
          </a:solidFill>
          <a:ln>
            <a:noFill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Chessboard Detect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099479" y="2362200"/>
            <a:ext cx="2133600" cy="381000"/>
          </a:xfrm>
          <a:prstGeom prst="rect">
            <a:avLst/>
          </a:prstGeom>
          <a:solidFill>
            <a:srgbClr val="E1CCF0"/>
          </a:solidFill>
          <a:ln>
            <a:noFill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bg1"/>
                </a:solidFill>
              </a:rPr>
              <a:t>Chesscells</a:t>
            </a:r>
            <a:r>
              <a:rPr lang="en-US" dirty="0" smtClean="0">
                <a:solidFill>
                  <a:schemeClr val="bg1"/>
                </a:solidFill>
              </a:rPr>
              <a:t> Detect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4338" name="Picture 2" descr="E:\Documents\Dokumen Dennis\Dokumen_Skripsi\Lyx Dennis Bahasa Inggris semua muanya\gambar\chesspiecesubtrac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600200"/>
            <a:ext cx="5943600" cy="1781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7086600" y="3418268"/>
            <a:ext cx="2133600" cy="381000"/>
          </a:xfrm>
          <a:prstGeom prst="rect">
            <a:avLst/>
          </a:prstGeom>
          <a:solidFill>
            <a:srgbClr val="E1CCF0"/>
          </a:solidFill>
          <a:ln>
            <a:noFill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PGN Generation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5101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White Turns </a:t>
            </a:r>
            <a:r>
              <a:rPr lang="en-US" dirty="0" err="1" smtClean="0"/>
              <a:t>Blops</a:t>
            </a:r>
            <a:r>
              <a:rPr lang="en-US" dirty="0" smtClean="0"/>
              <a:t> Detected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489879" y="2884868"/>
            <a:ext cx="2743200" cy="381000"/>
          </a:xfrm>
          <a:prstGeom prst="rect">
            <a:avLst/>
          </a:prstGeom>
          <a:solidFill>
            <a:srgbClr val="B482DA"/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Movement Detect (8/14)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086600" y="1261056"/>
            <a:ext cx="2133600" cy="381000"/>
          </a:xfrm>
          <a:prstGeom prst="rect">
            <a:avLst/>
          </a:prstGeom>
          <a:solidFill>
            <a:srgbClr val="E1CCF0"/>
          </a:solidFill>
          <a:ln>
            <a:noFill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General Description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098406" y="1828800"/>
            <a:ext cx="2133600" cy="381000"/>
          </a:xfrm>
          <a:prstGeom prst="rect">
            <a:avLst/>
          </a:prstGeom>
          <a:solidFill>
            <a:srgbClr val="E1CCF0"/>
          </a:solidFill>
          <a:ln>
            <a:noFill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Chessboard Detect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099479" y="2362200"/>
            <a:ext cx="2133600" cy="381000"/>
          </a:xfrm>
          <a:prstGeom prst="rect">
            <a:avLst/>
          </a:prstGeom>
          <a:solidFill>
            <a:srgbClr val="E1CCF0"/>
          </a:solidFill>
          <a:ln>
            <a:noFill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bg1"/>
                </a:solidFill>
              </a:rPr>
              <a:t>Chesscells</a:t>
            </a:r>
            <a:r>
              <a:rPr lang="en-US" dirty="0" smtClean="0">
                <a:solidFill>
                  <a:schemeClr val="bg1"/>
                </a:solidFill>
              </a:rPr>
              <a:t> Detect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7086600" y="3418268"/>
            <a:ext cx="2133600" cy="381000"/>
          </a:xfrm>
          <a:prstGeom prst="rect">
            <a:avLst/>
          </a:prstGeom>
          <a:solidFill>
            <a:srgbClr val="E1CCF0"/>
          </a:solidFill>
          <a:ln>
            <a:noFill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PGN Generation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246" name="Picture 6" descr="E:\Documents\Dokumen Dennis\Dokumen_Skripsi\Lyx Dennis Bahasa Inggris semua muanya\gambar\cp-absolutesubtrac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261056"/>
            <a:ext cx="4419600" cy="4386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 descr="E:\Documents\Dokumen Dennis\Dokumen_Skripsi\Lyx Dennis Bahasa Inggris semua muanya\gambar\cp-canny+absolute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98"/>
          <a:stretch/>
        </p:blipFill>
        <p:spPr bwMode="auto">
          <a:xfrm>
            <a:off x="609600" y="1261055"/>
            <a:ext cx="4419600" cy="4386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7" name="Picture 7" descr="E:\Documents\Dokumen Dennis\Dokumen_Skripsi\Lyx Dennis Bahasa Inggris semua muanya\gambar\cp-blur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9"/>
          <a:stretch/>
        </p:blipFill>
        <p:spPr bwMode="auto">
          <a:xfrm>
            <a:off x="628650" y="1261055"/>
            <a:ext cx="4400550" cy="4386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9" name="Picture 9" descr="E:\Documents\Dokumen Dennis\Dokumen_Skripsi\Lyx Dennis Bahasa Inggris semua muanya\gambar\cp-threshold+morph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98"/>
          <a:stretch/>
        </p:blipFill>
        <p:spPr bwMode="auto">
          <a:xfrm>
            <a:off x="609600" y="1261055"/>
            <a:ext cx="4419600" cy="4386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2354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0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0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E:\Documents\Dokumen Dennis\Dokumen_Skripsi\Lyx Dennis Bahasa Inggris semua muanya\gambar\cp-black-absolutesubtrac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261055"/>
            <a:ext cx="4419600" cy="4430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Black Turns </a:t>
            </a:r>
            <a:r>
              <a:rPr lang="en-US" dirty="0" err="1" smtClean="0"/>
              <a:t>Blops</a:t>
            </a:r>
            <a:r>
              <a:rPr lang="en-US" dirty="0" smtClean="0"/>
              <a:t> Detected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489879" y="2884868"/>
            <a:ext cx="2743200" cy="381000"/>
          </a:xfrm>
          <a:prstGeom prst="rect">
            <a:avLst/>
          </a:prstGeom>
          <a:solidFill>
            <a:srgbClr val="B482DA"/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Movement Detect (9/14)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086600" y="1261056"/>
            <a:ext cx="2133600" cy="381000"/>
          </a:xfrm>
          <a:prstGeom prst="rect">
            <a:avLst/>
          </a:prstGeom>
          <a:solidFill>
            <a:srgbClr val="E1CCF0"/>
          </a:solidFill>
          <a:ln>
            <a:noFill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General Description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098406" y="1828800"/>
            <a:ext cx="2133600" cy="381000"/>
          </a:xfrm>
          <a:prstGeom prst="rect">
            <a:avLst/>
          </a:prstGeom>
          <a:solidFill>
            <a:srgbClr val="E1CCF0"/>
          </a:solidFill>
          <a:ln>
            <a:noFill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Chessboard Detect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099479" y="2362200"/>
            <a:ext cx="2133600" cy="381000"/>
          </a:xfrm>
          <a:prstGeom prst="rect">
            <a:avLst/>
          </a:prstGeom>
          <a:solidFill>
            <a:srgbClr val="E1CCF0"/>
          </a:solidFill>
          <a:ln>
            <a:noFill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bg1"/>
                </a:solidFill>
              </a:rPr>
              <a:t>Chesscells</a:t>
            </a:r>
            <a:r>
              <a:rPr lang="en-US" dirty="0" smtClean="0">
                <a:solidFill>
                  <a:schemeClr val="bg1"/>
                </a:solidFill>
              </a:rPr>
              <a:t> Detect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7086600" y="3418268"/>
            <a:ext cx="2133600" cy="381000"/>
          </a:xfrm>
          <a:prstGeom prst="rect">
            <a:avLst/>
          </a:prstGeom>
          <a:solidFill>
            <a:srgbClr val="E1CCF0"/>
          </a:solidFill>
          <a:ln>
            <a:noFill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PGN Generation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1270" name="Picture 6" descr="E:\Documents\Dokumen Dennis\Dokumen_Skripsi\Lyx Dennis Bahasa Inggris semua muanya\gambar\cp-black-canny+absolut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261056"/>
            <a:ext cx="4419600" cy="441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2" name="Picture 8" descr="E:\Documents\Dokumen Dennis\Dokumen_Skripsi\Lyx Dennis Bahasa Inggris semua muanya\gambar\cp-black-blu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051" y="1242859"/>
            <a:ext cx="4419600" cy="4419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3" name="Picture 9" descr="E:\Documents\Dokumen Dennis\Dokumen_Skripsi\Lyx Dennis Bahasa Inggris semua muanya\gambar\cp-black-threshold+morph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" y="1261055"/>
            <a:ext cx="4415051" cy="4415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451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1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1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1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Point Mapping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489879" y="2884868"/>
            <a:ext cx="2743200" cy="381000"/>
          </a:xfrm>
          <a:prstGeom prst="rect">
            <a:avLst/>
          </a:prstGeom>
          <a:solidFill>
            <a:srgbClr val="B482DA"/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Movement Detect (10/14)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086600" y="1261056"/>
            <a:ext cx="2133600" cy="381000"/>
          </a:xfrm>
          <a:prstGeom prst="rect">
            <a:avLst/>
          </a:prstGeom>
          <a:solidFill>
            <a:srgbClr val="E1CCF0"/>
          </a:solidFill>
          <a:ln>
            <a:noFill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General Description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098406" y="1828800"/>
            <a:ext cx="2133600" cy="381000"/>
          </a:xfrm>
          <a:prstGeom prst="rect">
            <a:avLst/>
          </a:prstGeom>
          <a:solidFill>
            <a:srgbClr val="E1CCF0"/>
          </a:solidFill>
          <a:ln>
            <a:noFill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Chessboard Detect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099479" y="2362200"/>
            <a:ext cx="2133600" cy="381000"/>
          </a:xfrm>
          <a:prstGeom prst="rect">
            <a:avLst/>
          </a:prstGeom>
          <a:solidFill>
            <a:srgbClr val="E1CCF0"/>
          </a:solidFill>
          <a:ln>
            <a:noFill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bg1"/>
                </a:solidFill>
              </a:rPr>
              <a:t>Chesscells</a:t>
            </a:r>
            <a:r>
              <a:rPr lang="en-US" dirty="0" smtClean="0">
                <a:solidFill>
                  <a:schemeClr val="bg1"/>
                </a:solidFill>
              </a:rPr>
              <a:t> Detect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5362" name="Picture 2" descr="E:\Documents\Dokumen Dennis\Dokumen_Skripsi\Lyx Dennis Bahasa Inggris semua muanya\gambar\pointmapping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914400"/>
            <a:ext cx="2362200" cy="2355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3" name="Picture 3" descr="E:\Documents\Dokumen Dennis\Dokumen_Skripsi\Lyx Dennis Bahasa Inggris semua muanya\gambar\pointmapping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599" y="914400"/>
            <a:ext cx="2416947" cy="2410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7086600" y="3418268"/>
            <a:ext cx="2133600" cy="381000"/>
          </a:xfrm>
          <a:prstGeom prst="rect">
            <a:avLst/>
          </a:prstGeom>
          <a:solidFill>
            <a:srgbClr val="E1CCF0"/>
          </a:solidFill>
          <a:ln>
            <a:noFill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PGN Generation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2290" name="Picture 2" descr="E:\Documents\Dokumen Dennis\Dokumen_Skripsi\Lyx Dennis Bahasa Inggris semua muanya\gambar\md-pencariantitik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497481"/>
            <a:ext cx="5312546" cy="2433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Group 13"/>
          <p:cNvGrpSpPr/>
          <p:nvPr/>
        </p:nvGrpSpPr>
        <p:grpSpPr>
          <a:xfrm>
            <a:off x="381000" y="914400"/>
            <a:ext cx="2351468" cy="2351468"/>
            <a:chOff x="381000" y="914400"/>
            <a:chExt cx="2351468" cy="2351468"/>
          </a:xfrm>
        </p:grpSpPr>
        <p:cxnSp>
          <p:nvCxnSpPr>
            <p:cNvPr id="11" name="Straight Connector 10"/>
            <p:cNvCxnSpPr/>
            <p:nvPr/>
          </p:nvCxnSpPr>
          <p:spPr>
            <a:xfrm>
              <a:off x="381000" y="914400"/>
              <a:ext cx="2351468" cy="2351468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H="1">
              <a:off x="381000" y="914400"/>
              <a:ext cx="2351468" cy="2351468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53673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Change Matrix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6096000" cy="4800600"/>
          </a:xfrm>
        </p:spPr>
        <p:txBody>
          <a:bodyPr/>
          <a:lstStyle/>
          <a:p>
            <a:r>
              <a:rPr lang="en-US" sz="2400" dirty="0" smtClean="0"/>
              <a:t>Chess class is created to manage all the chess game.</a:t>
            </a:r>
          </a:p>
          <a:p>
            <a:r>
              <a:rPr lang="en-US" sz="2400" dirty="0" smtClean="0"/>
              <a:t>Artificial Chessboard created in Chess class in order to understandable by the system.</a:t>
            </a:r>
          </a:p>
          <a:p>
            <a:r>
              <a:rPr lang="en-US" sz="2400" dirty="0" smtClean="0"/>
              <a:t>It is a 8x8 matrix and also contained an Artificial Chess Piece.</a:t>
            </a:r>
          </a:p>
          <a:p>
            <a:r>
              <a:rPr lang="en-US" sz="2400" dirty="0" smtClean="0"/>
              <a:t>This structure will support Chess Piece Movement Tracking to determine the which is moved.</a:t>
            </a:r>
          </a:p>
        </p:txBody>
      </p:sp>
      <p:sp>
        <p:nvSpPr>
          <p:cNvPr id="4" name="Rectangle 3"/>
          <p:cNvSpPr/>
          <p:nvPr/>
        </p:nvSpPr>
        <p:spPr>
          <a:xfrm>
            <a:off x="6489879" y="2884868"/>
            <a:ext cx="2743200" cy="381000"/>
          </a:xfrm>
          <a:prstGeom prst="rect">
            <a:avLst/>
          </a:prstGeom>
          <a:solidFill>
            <a:srgbClr val="B482DA"/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Movement Detect (11/14)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086600" y="1261056"/>
            <a:ext cx="2133600" cy="381000"/>
          </a:xfrm>
          <a:prstGeom prst="rect">
            <a:avLst/>
          </a:prstGeom>
          <a:solidFill>
            <a:srgbClr val="E1CCF0"/>
          </a:solidFill>
          <a:ln>
            <a:noFill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General Description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098406" y="1828800"/>
            <a:ext cx="2133600" cy="381000"/>
          </a:xfrm>
          <a:prstGeom prst="rect">
            <a:avLst/>
          </a:prstGeom>
          <a:solidFill>
            <a:srgbClr val="E1CCF0"/>
          </a:solidFill>
          <a:ln>
            <a:noFill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Chessboard Detect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099479" y="2362200"/>
            <a:ext cx="2133600" cy="381000"/>
          </a:xfrm>
          <a:prstGeom prst="rect">
            <a:avLst/>
          </a:prstGeom>
          <a:solidFill>
            <a:srgbClr val="E1CCF0"/>
          </a:solidFill>
          <a:ln>
            <a:noFill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bg1"/>
                </a:solidFill>
              </a:rPr>
              <a:t>Chesscells</a:t>
            </a:r>
            <a:r>
              <a:rPr lang="en-US" dirty="0" smtClean="0">
                <a:solidFill>
                  <a:schemeClr val="bg1"/>
                </a:solidFill>
              </a:rPr>
              <a:t> Detect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086600" y="3418268"/>
            <a:ext cx="2133600" cy="381000"/>
          </a:xfrm>
          <a:prstGeom prst="rect">
            <a:avLst/>
          </a:prstGeom>
          <a:solidFill>
            <a:srgbClr val="E1CCF0"/>
          </a:solidFill>
          <a:ln>
            <a:noFill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PGN Generation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9175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Change Matrix for Normal Move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489879" y="2884868"/>
            <a:ext cx="2743200" cy="381000"/>
          </a:xfrm>
          <a:prstGeom prst="rect">
            <a:avLst/>
          </a:prstGeom>
          <a:solidFill>
            <a:srgbClr val="B482DA"/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Movement Detect (12/14)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086600" y="1261056"/>
            <a:ext cx="2133600" cy="381000"/>
          </a:xfrm>
          <a:prstGeom prst="rect">
            <a:avLst/>
          </a:prstGeom>
          <a:solidFill>
            <a:srgbClr val="E1CCF0"/>
          </a:solidFill>
          <a:ln>
            <a:noFill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General Description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098406" y="1828800"/>
            <a:ext cx="2133600" cy="381000"/>
          </a:xfrm>
          <a:prstGeom prst="rect">
            <a:avLst/>
          </a:prstGeom>
          <a:solidFill>
            <a:srgbClr val="E1CCF0"/>
          </a:solidFill>
          <a:ln>
            <a:noFill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Chessboard Detect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099479" y="2362200"/>
            <a:ext cx="2133600" cy="381000"/>
          </a:xfrm>
          <a:prstGeom prst="rect">
            <a:avLst/>
          </a:prstGeom>
          <a:solidFill>
            <a:srgbClr val="E1CCF0"/>
          </a:solidFill>
          <a:ln>
            <a:noFill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bg1"/>
                </a:solidFill>
              </a:rPr>
              <a:t>Chesscells</a:t>
            </a:r>
            <a:r>
              <a:rPr lang="en-US" dirty="0" smtClean="0">
                <a:solidFill>
                  <a:schemeClr val="bg1"/>
                </a:solidFill>
              </a:rPr>
              <a:t> Detect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6387" name="Picture 3" descr="E:\Documents\Dokumen Dennis\Dokumen_Skripsi\Lyx Dennis Bahasa Inggris semua muanya\gambar\chessmatrix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099732"/>
            <a:ext cx="4598526" cy="4637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 descr="E:\Documents\Dokumen Dennis\Dokumen_Skripsi\Lyx Dennis Bahasa Inggris semua muanya\gambar\chessmatrix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099731"/>
            <a:ext cx="4633188" cy="4637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9" name="Picture 5" descr="E:\Documents\Dokumen Dennis\Dokumen_Skripsi\Lyx Dennis Bahasa Inggris semua muanya\gambar\chessmatrix3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439" y="1099730"/>
            <a:ext cx="4618149" cy="4638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7086600" y="3418268"/>
            <a:ext cx="2133600" cy="381000"/>
          </a:xfrm>
          <a:prstGeom prst="rect">
            <a:avLst/>
          </a:prstGeom>
          <a:solidFill>
            <a:srgbClr val="E1CCF0"/>
          </a:solidFill>
          <a:ln>
            <a:noFill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PGN Generation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6386" name="Picture 2" descr="E:\Documents\Dokumen Dennis\Dokumen_Skripsi\Lyx Dennis Bahasa Inggris semua muanya\gambar\chessmatrix4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676" y="1099730"/>
            <a:ext cx="4628021" cy="4637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3331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6248400" cy="4800600"/>
          </a:xfrm>
        </p:spPr>
        <p:txBody>
          <a:bodyPr/>
          <a:lstStyle/>
          <a:p>
            <a:r>
              <a:rPr lang="en-US" sz="2800" dirty="0" smtClean="0"/>
              <a:t>Vision system is crucial for chess-playing robots</a:t>
            </a:r>
          </a:p>
          <a:p>
            <a:r>
              <a:rPr lang="en-US" sz="2800" dirty="0" smtClean="0"/>
              <a:t>They should have a good vision so it can see the chess piece movements accurately in the games.</a:t>
            </a:r>
          </a:p>
          <a:p>
            <a:r>
              <a:rPr lang="en-US" sz="2800" dirty="0" smtClean="0"/>
              <a:t>Computer vision system should be embedded</a:t>
            </a:r>
          </a:p>
        </p:txBody>
      </p:sp>
      <p:sp>
        <p:nvSpPr>
          <p:cNvPr id="5" name="Rectangle 4"/>
          <p:cNvSpPr/>
          <p:nvPr/>
        </p:nvSpPr>
        <p:spPr>
          <a:xfrm>
            <a:off x="6477000" y="1219200"/>
            <a:ext cx="2743200" cy="381000"/>
          </a:xfrm>
          <a:prstGeom prst="rect">
            <a:avLst/>
          </a:prstGeom>
          <a:solidFill>
            <a:srgbClr val="B482DA"/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Background (2/2)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086600" y="1818068"/>
            <a:ext cx="2133600" cy="381000"/>
          </a:xfrm>
          <a:prstGeom prst="rect">
            <a:avLst/>
          </a:prstGeom>
          <a:solidFill>
            <a:srgbClr val="E1CCF0"/>
          </a:solidFill>
          <a:ln>
            <a:noFill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Problem Statement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098406" y="2351468"/>
            <a:ext cx="2133600" cy="381000"/>
          </a:xfrm>
          <a:prstGeom prst="rect">
            <a:avLst/>
          </a:prstGeom>
          <a:solidFill>
            <a:srgbClr val="E1CCF0"/>
          </a:solidFill>
          <a:ln>
            <a:noFill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Objectives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098406" y="2884868"/>
            <a:ext cx="2133600" cy="381000"/>
          </a:xfrm>
          <a:prstGeom prst="rect">
            <a:avLst/>
          </a:prstGeom>
          <a:solidFill>
            <a:srgbClr val="E1CCF0"/>
          </a:solidFill>
          <a:ln>
            <a:noFill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Scope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4841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Change Matrix for En-Passant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489879" y="2884868"/>
            <a:ext cx="2743200" cy="381000"/>
          </a:xfrm>
          <a:prstGeom prst="rect">
            <a:avLst/>
          </a:prstGeom>
          <a:solidFill>
            <a:srgbClr val="B482DA"/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Movement Detect (13/14)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086600" y="1261056"/>
            <a:ext cx="2133600" cy="381000"/>
          </a:xfrm>
          <a:prstGeom prst="rect">
            <a:avLst/>
          </a:prstGeom>
          <a:solidFill>
            <a:srgbClr val="E1CCF0"/>
          </a:solidFill>
          <a:ln>
            <a:noFill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General Description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098406" y="1828800"/>
            <a:ext cx="2133600" cy="381000"/>
          </a:xfrm>
          <a:prstGeom prst="rect">
            <a:avLst/>
          </a:prstGeom>
          <a:solidFill>
            <a:srgbClr val="E1CCF0"/>
          </a:solidFill>
          <a:ln>
            <a:noFill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Chessboard Detect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099479" y="2362200"/>
            <a:ext cx="2133600" cy="381000"/>
          </a:xfrm>
          <a:prstGeom prst="rect">
            <a:avLst/>
          </a:prstGeom>
          <a:solidFill>
            <a:srgbClr val="E1CCF0"/>
          </a:solidFill>
          <a:ln>
            <a:noFill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bg1"/>
                </a:solidFill>
              </a:rPr>
              <a:t>Chesscells</a:t>
            </a:r>
            <a:r>
              <a:rPr lang="en-US" dirty="0" smtClean="0">
                <a:solidFill>
                  <a:schemeClr val="bg1"/>
                </a:solidFill>
              </a:rPr>
              <a:t> Detect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086600" y="3418268"/>
            <a:ext cx="2133600" cy="381000"/>
          </a:xfrm>
          <a:prstGeom prst="rect">
            <a:avLst/>
          </a:prstGeom>
          <a:solidFill>
            <a:srgbClr val="E1CCF0"/>
          </a:solidFill>
          <a:ln>
            <a:noFill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PGN Generation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050" name="Picture 2" descr="E:\Documents\Dokumen Dennis\Dokumen_Skripsi\Lyx Dennis Bahasa Inggris semua muanya\gambar\chessmatrixenpassant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130351"/>
            <a:ext cx="4572000" cy="4606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E:\Documents\Dokumen Dennis\Dokumen_Skripsi\Lyx Dennis Bahasa Inggris semua muanya\gambar\chessmatrixenpassant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130980"/>
            <a:ext cx="4572000" cy="4587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E:\Documents\Dokumen Dennis\Dokumen_Skripsi\Lyx Dennis Bahasa Inggris semua muanya\gambar\chessmatrixenpassant3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152378"/>
            <a:ext cx="4572000" cy="4587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E:\Documents\Dokumen Dennis\Dokumen_Skripsi\Lyx Dennis Bahasa Inggris semua muanya\gambar\chessmatrixenpassant4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399" y="1132116"/>
            <a:ext cx="4607577" cy="4607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2460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Change Matrix for Castling Move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489879" y="2884868"/>
            <a:ext cx="2743200" cy="381000"/>
          </a:xfrm>
          <a:prstGeom prst="rect">
            <a:avLst/>
          </a:prstGeom>
          <a:solidFill>
            <a:srgbClr val="B482DA"/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Movement Detect (14/14)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086600" y="1261056"/>
            <a:ext cx="2133600" cy="381000"/>
          </a:xfrm>
          <a:prstGeom prst="rect">
            <a:avLst/>
          </a:prstGeom>
          <a:solidFill>
            <a:srgbClr val="E1CCF0"/>
          </a:solidFill>
          <a:ln>
            <a:noFill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General Description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098406" y="1828800"/>
            <a:ext cx="2133600" cy="381000"/>
          </a:xfrm>
          <a:prstGeom prst="rect">
            <a:avLst/>
          </a:prstGeom>
          <a:solidFill>
            <a:srgbClr val="E1CCF0"/>
          </a:solidFill>
          <a:ln>
            <a:noFill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Chessboard Detect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099479" y="2362200"/>
            <a:ext cx="2133600" cy="381000"/>
          </a:xfrm>
          <a:prstGeom prst="rect">
            <a:avLst/>
          </a:prstGeom>
          <a:solidFill>
            <a:srgbClr val="E1CCF0"/>
          </a:solidFill>
          <a:ln>
            <a:noFill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bg1"/>
                </a:solidFill>
              </a:rPr>
              <a:t>Chesscells</a:t>
            </a:r>
            <a:r>
              <a:rPr lang="en-US" dirty="0" smtClean="0">
                <a:solidFill>
                  <a:schemeClr val="bg1"/>
                </a:solidFill>
              </a:rPr>
              <a:t> Detect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086600" y="3418268"/>
            <a:ext cx="2133600" cy="381000"/>
          </a:xfrm>
          <a:prstGeom prst="rect">
            <a:avLst/>
          </a:prstGeom>
          <a:solidFill>
            <a:srgbClr val="E1CCF0"/>
          </a:solidFill>
          <a:ln>
            <a:noFill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PGN Generation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26" name="Picture 2" descr="E:\Documents\Dokumen Dennis\Dokumen_Skripsi\Lyx Dennis Bahasa Inggris semua muanya\gambar\chessmatrixcastling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744" y="1002321"/>
            <a:ext cx="5097656" cy="5063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E:\Documents\Dokumen Dennis\Dokumen_Skripsi\Lyx Dennis Bahasa Inggris semua muanya\gambar\chessmatrixcastling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715" y="964221"/>
            <a:ext cx="5125877" cy="5101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E:\Documents\Dokumen Dennis\Dokumen_Skripsi\Lyx Dennis Bahasa Inggris semua muanya\gambar\chessmatrixcastling3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944" y="955468"/>
            <a:ext cx="5021456" cy="5119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E:\Documents\Dokumen Dennis\Dokumen_Skripsi\Lyx Dennis Bahasa Inggris semua muanya\gambar\chessmatrixcastling4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092" y="955469"/>
            <a:ext cx="5028095" cy="5110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7943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PGN Generation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6096000" cy="4800600"/>
          </a:xfrm>
        </p:spPr>
        <p:txBody>
          <a:bodyPr/>
          <a:lstStyle/>
          <a:p>
            <a:r>
              <a:rPr lang="en-US" sz="2400" dirty="0" smtClean="0"/>
              <a:t>Chess class also has a behavior to generate the Portable Game Notation</a:t>
            </a:r>
          </a:p>
          <a:p>
            <a:r>
              <a:rPr lang="en-US" sz="2400" dirty="0" smtClean="0"/>
              <a:t>PGN generation is easy to performed by knowing the structure</a:t>
            </a:r>
            <a:r>
              <a:rPr lang="en-US" sz="2400" dirty="0" smtClean="0"/>
              <a:t>.</a:t>
            </a:r>
            <a:endParaRPr lang="en-US" sz="2400" dirty="0" smtClean="0"/>
          </a:p>
        </p:txBody>
      </p:sp>
      <p:sp>
        <p:nvSpPr>
          <p:cNvPr id="4" name="Rectangle 3"/>
          <p:cNvSpPr/>
          <p:nvPr/>
        </p:nvSpPr>
        <p:spPr>
          <a:xfrm>
            <a:off x="6477000" y="3418268"/>
            <a:ext cx="2743200" cy="381000"/>
          </a:xfrm>
          <a:prstGeom prst="rect">
            <a:avLst/>
          </a:prstGeom>
          <a:solidFill>
            <a:srgbClr val="B482DA"/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PGN Generation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086600" y="1261056"/>
            <a:ext cx="2133600" cy="381000"/>
          </a:xfrm>
          <a:prstGeom prst="rect">
            <a:avLst/>
          </a:prstGeom>
          <a:solidFill>
            <a:srgbClr val="E1CCF0"/>
          </a:solidFill>
          <a:ln>
            <a:noFill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General Description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098406" y="1828800"/>
            <a:ext cx="2133600" cy="381000"/>
          </a:xfrm>
          <a:prstGeom prst="rect">
            <a:avLst/>
          </a:prstGeom>
          <a:solidFill>
            <a:srgbClr val="E1CCF0"/>
          </a:solidFill>
          <a:ln>
            <a:noFill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Chessboard Detect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099479" y="2362200"/>
            <a:ext cx="2133600" cy="381000"/>
          </a:xfrm>
          <a:prstGeom prst="rect">
            <a:avLst/>
          </a:prstGeom>
          <a:solidFill>
            <a:srgbClr val="E1CCF0"/>
          </a:solidFill>
          <a:ln>
            <a:noFill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bg1"/>
                </a:solidFill>
              </a:rPr>
              <a:t>Chesscells</a:t>
            </a:r>
            <a:r>
              <a:rPr lang="en-US" dirty="0" smtClean="0">
                <a:solidFill>
                  <a:schemeClr val="bg1"/>
                </a:solidFill>
              </a:rPr>
              <a:t> Detect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086600" y="2895600"/>
            <a:ext cx="2133600" cy="381000"/>
          </a:xfrm>
          <a:prstGeom prst="rect">
            <a:avLst/>
          </a:prstGeom>
          <a:solidFill>
            <a:srgbClr val="E1CCF0"/>
          </a:solidFill>
          <a:ln>
            <a:noFill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Movement Detect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3314" name="Picture 2" descr="E:\Documents\Dokumen Dennis\Dokumen_Skripsi\Lyx Dennis Bahasa Inggris semua muanya\gambar\chessclass-pg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799" y="3892298"/>
            <a:ext cx="5288757" cy="755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5" name="Picture 3" descr="E:\Documents\Dokumen Dennis\Dokumen_Skripsi\Lyx Dennis Bahasa Inggris semua muanya\gambar\chessclass-pgn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799" y="4830511"/>
            <a:ext cx="5288757" cy="755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7940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Picture Results</a:t>
            </a:r>
            <a:endParaRPr lang="en-US" dirty="0"/>
          </a:p>
        </p:txBody>
      </p:sp>
      <p:pic>
        <p:nvPicPr>
          <p:cNvPr id="1026" name="Picture 2" descr="E:\Documents\Dokumen Dennis\Dokumen_Skripsi\Lyx Dennis Bahasa Inggris semua muanya\gambar\output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324394"/>
            <a:ext cx="9144001" cy="1647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E:\Documents\Dokumen Dennis\Dokumen_Skripsi\Lyx Dennis Bahasa Inggris semua muanya\gambar\output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" y="3332601"/>
            <a:ext cx="9144001" cy="1620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7072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Picture Results</a:t>
            </a:r>
            <a:endParaRPr lang="en-US" dirty="0"/>
          </a:p>
        </p:txBody>
      </p:sp>
      <p:pic>
        <p:nvPicPr>
          <p:cNvPr id="2052" name="Picture 4" descr="E:\Documents\Dokumen Dennis\Dokumen_Skripsi\Lyx Dennis Bahasa Inggris semua muanya\gambar\output1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23039"/>
            <a:ext cx="9144000" cy="2687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E:\Documents\Dokumen Dennis\Dokumen_Skripsi\Lyx Dennis Bahasa Inggris semua muanya\gambar\output6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70401"/>
            <a:ext cx="9144000" cy="1620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8716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Picture Results</a:t>
            </a:r>
            <a:endParaRPr lang="en-US" dirty="0"/>
          </a:p>
        </p:txBody>
      </p:sp>
      <p:pic>
        <p:nvPicPr>
          <p:cNvPr id="3074" name="Picture 2" descr="E:\Documents\Dokumen Dennis\Dokumen_Skripsi\Lyx Dennis Bahasa Inggris semua muanya\gambar\output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701" y="1066800"/>
            <a:ext cx="9156701" cy="2461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E:\Documents\Dokumen Dennis\Dokumen_Skripsi\Lyx Dennis Bahasa Inggris semua muanya\gambar\outputinvali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831268"/>
            <a:ext cx="9144000" cy="1350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8751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 smtClean="0"/>
              <a:t>Video Result</a:t>
            </a:r>
            <a:endParaRPr lang="en-US" sz="4400" dirty="0"/>
          </a:p>
        </p:txBody>
      </p:sp>
      <p:sp>
        <p:nvSpPr>
          <p:cNvPr id="3" name="Rounded Rectangle 2">
            <a:hlinkClick r:id="rId2" action="ppaction://hlinkfile"/>
          </p:cNvPr>
          <p:cNvSpPr/>
          <p:nvPr/>
        </p:nvSpPr>
        <p:spPr>
          <a:xfrm>
            <a:off x="228600" y="5360670"/>
            <a:ext cx="4800600" cy="582930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/>
              <a:t>► </a:t>
            </a:r>
            <a:r>
              <a:rPr lang="en-US" sz="2400" b="1" dirty="0" smtClean="0"/>
              <a:t>Play Video Result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562955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Statements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6248400" cy="4800600"/>
          </a:xfrm>
        </p:spPr>
        <p:txBody>
          <a:bodyPr/>
          <a:lstStyle/>
          <a:p>
            <a:r>
              <a:rPr lang="en-US" sz="2400" dirty="0" smtClean="0"/>
              <a:t>How chess-playing robot be able to recognize the entire chess pieces movements?</a:t>
            </a:r>
          </a:p>
          <a:p>
            <a:endParaRPr lang="en-US" sz="2400" dirty="0" smtClean="0"/>
          </a:p>
          <a:p>
            <a:r>
              <a:rPr lang="en-US" sz="2400" dirty="0" smtClean="0"/>
              <a:t>How vision system be able to identify the chess pieces and their movements?</a:t>
            </a:r>
          </a:p>
          <a:p>
            <a:endParaRPr lang="en-US" sz="2400" dirty="0" smtClean="0"/>
          </a:p>
          <a:p>
            <a:r>
              <a:rPr lang="en-US" sz="2400" dirty="0" smtClean="0"/>
              <a:t>How vision system can communicate with the robot so it would able to perform the movement for the chess pieces?</a:t>
            </a:r>
            <a:endParaRPr lang="en-US" sz="2400" dirty="0"/>
          </a:p>
        </p:txBody>
      </p:sp>
      <p:sp>
        <p:nvSpPr>
          <p:cNvPr id="4" name="Rectangle 3"/>
          <p:cNvSpPr/>
          <p:nvPr/>
        </p:nvSpPr>
        <p:spPr>
          <a:xfrm>
            <a:off x="6477000" y="1776748"/>
            <a:ext cx="2743200" cy="381000"/>
          </a:xfrm>
          <a:prstGeom prst="rect">
            <a:avLst/>
          </a:prstGeom>
          <a:solidFill>
            <a:srgbClr val="B482DA"/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Problem Statements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086600" y="1219200"/>
            <a:ext cx="2133600" cy="381000"/>
          </a:xfrm>
          <a:prstGeom prst="rect">
            <a:avLst/>
          </a:prstGeom>
          <a:solidFill>
            <a:srgbClr val="E1CCF0"/>
          </a:solidFill>
          <a:ln>
            <a:noFill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Background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098406" y="2351468"/>
            <a:ext cx="2133600" cy="381000"/>
          </a:xfrm>
          <a:prstGeom prst="rect">
            <a:avLst/>
          </a:prstGeom>
          <a:solidFill>
            <a:srgbClr val="E1CCF0"/>
          </a:solidFill>
          <a:ln>
            <a:noFill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Objectives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098406" y="2884868"/>
            <a:ext cx="2133600" cy="381000"/>
          </a:xfrm>
          <a:prstGeom prst="rect">
            <a:avLst/>
          </a:prstGeom>
          <a:solidFill>
            <a:srgbClr val="E1CCF0"/>
          </a:solidFill>
          <a:ln>
            <a:noFill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Scope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5721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6096000" cy="4800600"/>
          </a:xfrm>
        </p:spPr>
        <p:txBody>
          <a:bodyPr/>
          <a:lstStyle/>
          <a:p>
            <a:r>
              <a:rPr lang="en-US" sz="2800" dirty="0" smtClean="0"/>
              <a:t>Designing a vision system for the chess-playing robot to recognize the entire chess pieces movements.</a:t>
            </a:r>
          </a:p>
          <a:p>
            <a:endParaRPr lang="en-US" sz="2800" dirty="0" smtClean="0"/>
          </a:p>
          <a:p>
            <a:r>
              <a:rPr lang="en-US" sz="2800" dirty="0" smtClean="0"/>
              <a:t>Designing a tracking mechanism in every chess pieces movement.</a:t>
            </a:r>
          </a:p>
          <a:p>
            <a:endParaRPr lang="en-US" sz="2800" dirty="0" smtClean="0"/>
          </a:p>
          <a:p>
            <a:r>
              <a:rPr lang="en-US" sz="2800" dirty="0" smtClean="0"/>
              <a:t>Providing chess pieces movement code generation in PGN format</a:t>
            </a:r>
            <a:endParaRPr lang="en-US" sz="2800" dirty="0"/>
          </a:p>
        </p:txBody>
      </p:sp>
      <p:sp>
        <p:nvSpPr>
          <p:cNvPr id="4" name="Rectangle 3"/>
          <p:cNvSpPr/>
          <p:nvPr/>
        </p:nvSpPr>
        <p:spPr>
          <a:xfrm>
            <a:off x="6477000" y="2351468"/>
            <a:ext cx="2743200" cy="381000"/>
          </a:xfrm>
          <a:prstGeom prst="rect">
            <a:avLst/>
          </a:prstGeom>
          <a:solidFill>
            <a:srgbClr val="B482DA"/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Objectives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086600" y="1219200"/>
            <a:ext cx="2133600" cy="381000"/>
          </a:xfrm>
          <a:prstGeom prst="rect">
            <a:avLst/>
          </a:prstGeom>
          <a:solidFill>
            <a:srgbClr val="E1CCF0"/>
          </a:solidFill>
          <a:ln>
            <a:noFill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Background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086600" y="1787156"/>
            <a:ext cx="2133600" cy="381000"/>
          </a:xfrm>
          <a:prstGeom prst="rect">
            <a:avLst/>
          </a:prstGeom>
          <a:solidFill>
            <a:srgbClr val="E1CCF0"/>
          </a:solidFill>
          <a:ln>
            <a:noFill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Problem Statements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098406" y="2884868"/>
            <a:ext cx="2133600" cy="381000"/>
          </a:xfrm>
          <a:prstGeom prst="rect">
            <a:avLst/>
          </a:prstGeom>
          <a:solidFill>
            <a:srgbClr val="E1CCF0"/>
          </a:solidFill>
          <a:ln>
            <a:noFill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Scope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0309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Scope of the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6096000" cy="4800600"/>
          </a:xfrm>
        </p:spPr>
        <p:txBody>
          <a:bodyPr/>
          <a:lstStyle/>
          <a:p>
            <a:r>
              <a:rPr lang="en-US" sz="2800" dirty="0"/>
              <a:t>G</a:t>
            </a:r>
            <a:r>
              <a:rPr lang="en-US" sz="2800" dirty="0" smtClean="0"/>
              <a:t>iven an assumption that the chess game will runs normally without interference from the environment outside of the game</a:t>
            </a:r>
          </a:p>
          <a:p>
            <a:endParaRPr lang="en-US" sz="2800" dirty="0"/>
          </a:p>
          <a:p>
            <a:r>
              <a:rPr lang="en-US" sz="2800" dirty="0"/>
              <a:t>One of </a:t>
            </a:r>
            <a:r>
              <a:rPr lang="en-US" sz="2800" dirty="0" smtClean="0"/>
              <a:t>specific </a:t>
            </a:r>
            <a:r>
              <a:rPr lang="en-US" sz="2800" dirty="0"/>
              <a:t>movements of chess piece technique, promotion movement, has not been included.</a:t>
            </a:r>
          </a:p>
        </p:txBody>
      </p:sp>
      <p:sp>
        <p:nvSpPr>
          <p:cNvPr id="4" name="Rectangle 3"/>
          <p:cNvSpPr/>
          <p:nvPr/>
        </p:nvSpPr>
        <p:spPr>
          <a:xfrm>
            <a:off x="6488806" y="2884868"/>
            <a:ext cx="2743200" cy="381000"/>
          </a:xfrm>
          <a:prstGeom prst="rect">
            <a:avLst/>
          </a:prstGeom>
          <a:solidFill>
            <a:srgbClr val="B482DA"/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Scope of the Work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086600" y="1219200"/>
            <a:ext cx="2133600" cy="381000"/>
          </a:xfrm>
          <a:prstGeom prst="rect">
            <a:avLst/>
          </a:prstGeom>
          <a:solidFill>
            <a:srgbClr val="E1CCF0"/>
          </a:solidFill>
          <a:ln>
            <a:noFill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Background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086600" y="1787156"/>
            <a:ext cx="2133600" cy="381000"/>
          </a:xfrm>
          <a:prstGeom prst="rect">
            <a:avLst/>
          </a:prstGeom>
          <a:solidFill>
            <a:srgbClr val="E1CCF0"/>
          </a:solidFill>
          <a:ln>
            <a:noFill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Problem Statement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098406" y="2362200"/>
            <a:ext cx="2133600" cy="381000"/>
          </a:xfrm>
          <a:prstGeom prst="rect">
            <a:avLst/>
          </a:prstGeom>
          <a:solidFill>
            <a:srgbClr val="E1CCF0"/>
          </a:solidFill>
          <a:ln>
            <a:noFill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Objectives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0754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General Description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28600" y="3505200"/>
            <a:ext cx="6067460" cy="2438400"/>
          </a:xfrm>
        </p:spPr>
        <p:txBody>
          <a:bodyPr/>
          <a:lstStyle/>
          <a:p>
            <a:r>
              <a:rPr lang="en-US" sz="2800" dirty="0" smtClean="0"/>
              <a:t>Vision system divided into three main phases:</a:t>
            </a:r>
          </a:p>
          <a:p>
            <a:pPr lvl="1"/>
            <a:r>
              <a:rPr lang="en-US" sz="2400" dirty="0" smtClean="0"/>
              <a:t>Chessboard Detection</a:t>
            </a:r>
          </a:p>
          <a:p>
            <a:pPr lvl="1"/>
            <a:r>
              <a:rPr lang="en-US" sz="2400" dirty="0" err="1" smtClean="0"/>
              <a:t>Chesscells</a:t>
            </a:r>
            <a:r>
              <a:rPr lang="en-US" sz="2400" dirty="0" smtClean="0"/>
              <a:t> Detection</a:t>
            </a:r>
          </a:p>
          <a:p>
            <a:pPr lvl="1"/>
            <a:r>
              <a:rPr lang="en-US" sz="2400" dirty="0" smtClean="0"/>
              <a:t>Movement Detection</a:t>
            </a:r>
          </a:p>
        </p:txBody>
      </p:sp>
      <p:sp>
        <p:nvSpPr>
          <p:cNvPr id="10" name="Rectangle 9"/>
          <p:cNvSpPr/>
          <p:nvPr/>
        </p:nvSpPr>
        <p:spPr>
          <a:xfrm>
            <a:off x="6477000" y="1219200"/>
            <a:ext cx="2743200" cy="381000"/>
          </a:xfrm>
          <a:prstGeom prst="rect">
            <a:avLst/>
          </a:prstGeom>
          <a:solidFill>
            <a:srgbClr val="B482DA"/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General Description (1/2)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086600" y="1818068"/>
            <a:ext cx="2133600" cy="381000"/>
          </a:xfrm>
          <a:prstGeom prst="rect">
            <a:avLst/>
          </a:prstGeom>
          <a:solidFill>
            <a:srgbClr val="E1CCF0"/>
          </a:solidFill>
          <a:ln>
            <a:noFill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Chessboard Detect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098406" y="2351468"/>
            <a:ext cx="2133600" cy="381000"/>
          </a:xfrm>
          <a:prstGeom prst="rect">
            <a:avLst/>
          </a:prstGeom>
          <a:solidFill>
            <a:srgbClr val="E1CCF0"/>
          </a:solidFill>
          <a:ln>
            <a:noFill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bg1"/>
                </a:solidFill>
              </a:rPr>
              <a:t>Chesscells</a:t>
            </a:r>
            <a:r>
              <a:rPr lang="en-US" dirty="0" smtClean="0">
                <a:solidFill>
                  <a:schemeClr val="bg1"/>
                </a:solidFill>
              </a:rPr>
              <a:t> Detect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7098406" y="2884868"/>
            <a:ext cx="2133600" cy="381000"/>
          </a:xfrm>
          <a:prstGeom prst="rect">
            <a:avLst/>
          </a:prstGeom>
          <a:solidFill>
            <a:srgbClr val="E1CCF0"/>
          </a:solidFill>
          <a:ln>
            <a:noFill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Movement Detect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066800"/>
            <a:ext cx="5600178" cy="2209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7086600" y="3418268"/>
            <a:ext cx="2133600" cy="381000"/>
          </a:xfrm>
          <a:prstGeom prst="rect">
            <a:avLst/>
          </a:prstGeom>
          <a:solidFill>
            <a:srgbClr val="E1CCF0"/>
          </a:solidFill>
          <a:ln>
            <a:noFill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PGN Generation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4144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General Description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3505200"/>
            <a:ext cx="6096000" cy="2438400"/>
          </a:xfrm>
        </p:spPr>
        <p:txBody>
          <a:bodyPr/>
          <a:lstStyle/>
          <a:p>
            <a:r>
              <a:rPr lang="en-US" sz="2800" dirty="0" smtClean="0"/>
              <a:t>Where Movement Detection is subdivided into two phases: </a:t>
            </a:r>
          </a:p>
          <a:p>
            <a:pPr lvl="1"/>
            <a:r>
              <a:rPr lang="en-US" sz="2400" dirty="0" smtClean="0"/>
              <a:t>Stable Unstable Framed Detection</a:t>
            </a:r>
          </a:p>
          <a:p>
            <a:pPr lvl="1"/>
            <a:r>
              <a:rPr lang="en-US" sz="2400" dirty="0" smtClean="0"/>
              <a:t>Chess Piece Movement Detection</a:t>
            </a:r>
          </a:p>
        </p:txBody>
      </p:sp>
      <p:sp>
        <p:nvSpPr>
          <p:cNvPr id="10" name="Rectangle 9"/>
          <p:cNvSpPr/>
          <p:nvPr/>
        </p:nvSpPr>
        <p:spPr>
          <a:xfrm>
            <a:off x="6477000" y="1219200"/>
            <a:ext cx="2743200" cy="381000"/>
          </a:xfrm>
          <a:prstGeom prst="rect">
            <a:avLst/>
          </a:prstGeom>
          <a:solidFill>
            <a:srgbClr val="B482DA"/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General Description (2/2)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086600" y="1818068"/>
            <a:ext cx="2133600" cy="381000"/>
          </a:xfrm>
          <a:prstGeom prst="rect">
            <a:avLst/>
          </a:prstGeom>
          <a:solidFill>
            <a:srgbClr val="E1CCF0"/>
          </a:solidFill>
          <a:ln>
            <a:noFill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Chessboard Detect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098406" y="2351468"/>
            <a:ext cx="2133600" cy="381000"/>
          </a:xfrm>
          <a:prstGeom prst="rect">
            <a:avLst/>
          </a:prstGeom>
          <a:solidFill>
            <a:srgbClr val="E1CCF0"/>
          </a:solidFill>
          <a:ln>
            <a:noFill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bg1"/>
                </a:solidFill>
              </a:rPr>
              <a:t>Chesscells</a:t>
            </a:r>
            <a:r>
              <a:rPr lang="en-US" dirty="0" smtClean="0">
                <a:solidFill>
                  <a:schemeClr val="bg1"/>
                </a:solidFill>
              </a:rPr>
              <a:t> Detect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7098406" y="2884868"/>
            <a:ext cx="2133600" cy="381000"/>
          </a:xfrm>
          <a:prstGeom prst="rect">
            <a:avLst/>
          </a:prstGeom>
          <a:solidFill>
            <a:srgbClr val="E1CCF0"/>
          </a:solidFill>
          <a:ln>
            <a:noFill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Movement Detect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066800"/>
            <a:ext cx="5600178" cy="2209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Rectangle 15"/>
          <p:cNvSpPr/>
          <p:nvPr/>
        </p:nvSpPr>
        <p:spPr>
          <a:xfrm>
            <a:off x="7086600" y="3418268"/>
            <a:ext cx="2133600" cy="381000"/>
          </a:xfrm>
          <a:prstGeom prst="rect">
            <a:avLst/>
          </a:prstGeom>
          <a:solidFill>
            <a:srgbClr val="E1CCF0"/>
          </a:solidFill>
          <a:ln>
            <a:noFill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PGN Generation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2299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675</TotalTime>
  <Words>1474</Words>
  <Application>Microsoft Office PowerPoint</Application>
  <PresentationFormat>On-screen Show (4:3)</PresentationFormat>
  <Paragraphs>359</Paragraphs>
  <Slides>46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46</vt:i4>
      </vt:variant>
    </vt:vector>
  </HeadingPairs>
  <TitlesOfParts>
    <vt:vector size="48" baseType="lpstr">
      <vt:lpstr>1_Office Theme</vt:lpstr>
      <vt:lpstr>Office Theme</vt:lpstr>
      <vt:lpstr>Autonomus Chess-playing Robot: Chess Piece Movement Detection and Tracking using Artificial Vision</vt:lpstr>
      <vt:lpstr>Outline</vt:lpstr>
      <vt:lpstr>Background</vt:lpstr>
      <vt:lpstr>Background</vt:lpstr>
      <vt:lpstr>Problem Statements</vt:lpstr>
      <vt:lpstr>Objectives</vt:lpstr>
      <vt:lpstr>Scope of the Work</vt:lpstr>
      <vt:lpstr>General Description</vt:lpstr>
      <vt:lpstr>General Description</vt:lpstr>
      <vt:lpstr>Chessboard Detection</vt:lpstr>
      <vt:lpstr>Chessboard Detection Process</vt:lpstr>
      <vt:lpstr>Preparation</vt:lpstr>
      <vt:lpstr>Find Approximated Chessboard</vt:lpstr>
      <vt:lpstr>Find Approximated Chessboard</vt:lpstr>
      <vt:lpstr>Find Actual Chessboard</vt:lpstr>
      <vt:lpstr>Find Actual Chessboard</vt:lpstr>
      <vt:lpstr>Wrap Chessboard</vt:lpstr>
      <vt:lpstr>Chesscells Detection</vt:lpstr>
      <vt:lpstr>Chesscells Detection Process</vt:lpstr>
      <vt:lpstr>Preparation</vt:lpstr>
      <vt:lpstr>Hough Transform</vt:lpstr>
      <vt:lpstr>Hough Transform</vt:lpstr>
      <vt:lpstr>Lines Selection</vt:lpstr>
      <vt:lpstr>Intersection Lines</vt:lpstr>
      <vt:lpstr>Intersection Lines</vt:lpstr>
      <vt:lpstr>Cells Identification</vt:lpstr>
      <vt:lpstr>Cells Identification</vt:lpstr>
      <vt:lpstr>Movement Detection</vt:lpstr>
      <vt:lpstr>Chess Piece Movement Detection</vt:lpstr>
      <vt:lpstr>Stable and Unstable Frames</vt:lpstr>
      <vt:lpstr>Stable and Unstable Frames</vt:lpstr>
      <vt:lpstr>Stable and Unstable Frames</vt:lpstr>
      <vt:lpstr>Stable and Unstable Frames</vt:lpstr>
      <vt:lpstr>Image Subtraction</vt:lpstr>
      <vt:lpstr>White Turns Blops Detected</vt:lpstr>
      <vt:lpstr>Black Turns Blops Detected</vt:lpstr>
      <vt:lpstr>Point Mapping</vt:lpstr>
      <vt:lpstr>Change Matrix</vt:lpstr>
      <vt:lpstr>Change Matrix for Normal Move</vt:lpstr>
      <vt:lpstr>Change Matrix for En-Passant</vt:lpstr>
      <vt:lpstr>Change Matrix for Castling Move</vt:lpstr>
      <vt:lpstr>PGN Generation</vt:lpstr>
      <vt:lpstr>Picture Results</vt:lpstr>
      <vt:lpstr>Picture Results</vt:lpstr>
      <vt:lpstr>Picture Results</vt:lpstr>
      <vt:lpstr>Video Result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Autonomus Chess-playing Robot: Chess Piece Movement Detection and Tracking using Artificial Vision</dc:title>
  <dc:creator>dusanov</dc:creator>
  <cp:lastModifiedBy>dusanov</cp:lastModifiedBy>
  <cp:revision>67</cp:revision>
  <dcterms:created xsi:type="dcterms:W3CDTF">2014-02-23T05:10:33Z</dcterms:created>
  <dcterms:modified xsi:type="dcterms:W3CDTF">2014-03-04T20:15:09Z</dcterms:modified>
</cp:coreProperties>
</file>